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6256000" cy="9144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69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C837EE-CEA6-04D2-B8DC-A287E2162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50E6F3B-A1B6-B49B-5ACF-664ED93EA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2229AD5-B6A4-155D-2EF6-4A482B8FF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135-CA1D-4834-83E5-14EECC2B567C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2F2CCE6-B125-8FE8-21EC-44A4BA393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99F872F-213D-BC0D-4E0D-43C75EE0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541C-670F-4F09-8E30-6EF78B131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577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A2BFF2-C1E1-11A7-2340-4647B4039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A0AF57F-7A22-E8A9-762A-F3C4BFF63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A9282B6-AC10-4B04-D486-CDCEB389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135-CA1D-4834-83E5-14EECC2B567C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781DBB-B575-6589-C309-53447E03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F9E079D-F2A2-422F-DDD7-ADC8A075E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541C-670F-4F09-8E30-6EF78B131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292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07754E9-45E3-7E20-1820-18D042C731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AE9C7F0-86CB-96F0-1757-8CEC5F75B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5FA99C-BD54-5908-9029-EEC0F4C76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135-CA1D-4834-83E5-14EECC2B567C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4809FF6-F179-9CB3-2123-2A7695737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00C9494-D580-0629-C0C2-D49CA9346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541C-670F-4F09-8E30-6EF78B131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9399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8BE05C-ED2B-3F38-8CE5-3BD1EC2CE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FA90311-0F8C-8732-F514-66F60EE19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762D511-42BA-3ED5-9C42-B8364AEF4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135-CA1D-4834-83E5-14EECC2B567C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5B50FAD-FF1C-4C38-046A-3E99715E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6E04C4B-FD0B-42AA-BA3A-A88FDB2F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541C-670F-4F09-8E30-6EF78B131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279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3DE798-19B3-7E6A-4B3C-2ABC76AB7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3" y="2279653"/>
            <a:ext cx="140208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410AAF7-80BC-1546-9477-CADF041CE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3" y="6119286"/>
            <a:ext cx="140208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D70C38-2708-EDB6-B3CA-C17725DC3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135-CA1D-4834-83E5-14EECC2B567C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3C7D23D-EECD-B67C-3999-17F7A6FAC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87DE027-8683-ABCE-B387-B5AE786E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541C-670F-4F09-8E30-6EF78B131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6893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641362-FE73-B409-E868-5D3F1AA5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57A2E2-3C61-1D34-A675-C5F4F1E1E4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9D0100B-9924-95C5-3ED5-7B4DA5113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78CF311-E275-412A-45B3-C672C1D09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135-CA1D-4834-83E5-14EECC2B567C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932B68F-7CFB-25E8-06EE-16AB5E315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A9B55CB-3C8F-423E-DDD2-60617DC53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541C-670F-4F09-8E30-6EF78B131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242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5E22C1-66AA-EE06-A4B4-677F7A74C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7" y="486836"/>
            <a:ext cx="14020800" cy="176741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F0194EF-F44D-B315-A3E3-DFBECAC90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719" y="2241551"/>
            <a:ext cx="6877049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BC8BF8C-C297-5682-427E-178EE6D3A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719" y="3340100"/>
            <a:ext cx="6877049" cy="4912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E85FB09-0BA1-DBC2-E02C-C0255EBBA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1" y="2241551"/>
            <a:ext cx="6910917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309C06C-0522-6559-7ED2-15D7DE9D43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9601" y="3340100"/>
            <a:ext cx="6910917" cy="491278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3F728480-5A75-C955-C30F-9F003C69B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135-CA1D-4834-83E5-14EECC2B567C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7C403FC-80EF-5453-0A12-B8DBEDEC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C55F95B-3FC9-DD79-0F04-2D43D4F4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541C-670F-4F09-8E30-6EF78B131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750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6A9A7F-FE92-33BF-6BD1-B1670DE17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196DDDD-35B0-5649-E293-896E9D09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135-CA1D-4834-83E5-14EECC2B567C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208A1D1-1342-3D65-211A-12B0F3A07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E9899C0-90C4-A5C5-D656-8BD10A0A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541C-670F-4F09-8E30-6EF78B131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096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1DBB957-D32E-9B8A-8260-AFB6309A7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135-CA1D-4834-83E5-14EECC2B567C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A3A1E61-F63E-19FD-A97F-59452D8AA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AF34EAE-227F-B554-718A-D7B1869B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541C-670F-4F09-8E30-6EF78B131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7071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3D4F4B-B177-A802-1DAC-0024A36C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9" y="609600"/>
            <a:ext cx="5242983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EDF8C10-536E-4DC7-2B4D-46CF69366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917" y="1316569"/>
            <a:ext cx="8229600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2AD87C9-9CB1-4EC4-4FBC-75C2F36E0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9" y="2743200"/>
            <a:ext cx="5242983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0FFD33E-4815-4693-B2D5-8556477F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135-CA1D-4834-83E5-14EECC2B567C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2C643E0-5276-E331-C3FF-D2631BD7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99D6E1D-EA85-B897-FD3D-FEAB8AF11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541C-670F-4F09-8E30-6EF78B131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3652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00F6176-53EB-5D37-5630-E52D665C6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9" y="609600"/>
            <a:ext cx="5242983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AB34D85-2234-CE3C-B12D-EFE2C97856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917" y="1316569"/>
            <a:ext cx="8229600" cy="6498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703E6BD-15C3-E723-9EE6-57D62D440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9" y="2743200"/>
            <a:ext cx="5242983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0200EBD-F6B9-704C-BF49-E0EB2F366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B135-CA1D-4834-83E5-14EECC2B567C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E0F3A9A-F067-C624-29FC-4195069C4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B9C5157-BE34-047B-81A3-6F7CAB26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4541C-670F-4F09-8E30-6EF78B131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612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D24B122-F5A9-1569-5348-EB5E666D6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6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9C40AB4-AB91-9FA9-1004-19532A052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3F3903-B578-DBE6-C1D6-C8FC26C28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8475136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60B135-CA1D-4834-83E5-14EECC2B567C}" type="datetimeFigureOut">
              <a:rPr lang="ko-KR" altLang="en-US" smtClean="0"/>
              <a:t>2026-05-12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6699DAA-2770-CFD3-62EE-0CB8C3B4E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8475136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F0A7337-9A47-889B-6623-B4D6A896E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8475136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64541C-670F-4F09-8E30-6EF78B131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860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7D9C64B-2A15-84EF-7846-0D17E98C22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5992FF8-5E94-02B0-A623-EB8B19089BDA}"/>
              </a:ext>
            </a:extLst>
          </p:cNvPr>
          <p:cNvSpPr/>
          <p:nvPr/>
        </p:nvSpPr>
        <p:spPr>
          <a:xfrm>
            <a:off x="736600" y="787400"/>
            <a:ext cx="7391400" cy="7175500"/>
          </a:xfrm>
          <a:prstGeom prst="rect">
            <a:avLst/>
          </a:prstGeom>
          <a:solidFill>
            <a:srgbClr val="FFFFFF">
              <a:alpha val="95000"/>
            </a:srgbClr>
          </a:solidFill>
          <a:ln w="15240">
            <a:solidFill>
              <a:srgbClr val="DEE6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F48ED460-1CFD-47BD-9763-F523D8AB64A5}"/>
              </a:ext>
            </a:extLst>
          </p:cNvPr>
          <p:cNvSpPr/>
          <p:nvPr/>
        </p:nvSpPr>
        <p:spPr>
          <a:xfrm>
            <a:off x="1117600" y="1193800"/>
            <a:ext cx="15240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8C4ABE0D-884F-BD3E-D401-8A4BE4ED2BB8}"/>
              </a:ext>
            </a:extLst>
          </p:cNvPr>
          <p:cNvSpPr/>
          <p:nvPr/>
        </p:nvSpPr>
        <p:spPr>
          <a:xfrm>
            <a:off x="2844800" y="1193800"/>
            <a:ext cx="19050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Safety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E5B675-4E07-EBB5-A21E-4FED816BE57C}"/>
              </a:ext>
            </a:extLst>
          </p:cNvPr>
          <p:cNvSpPr txBox="1"/>
          <p:nvPr/>
        </p:nvSpPr>
        <p:spPr>
          <a:xfrm>
            <a:off x="1117600" y="1955800"/>
            <a:ext cx="6350000" cy="5078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300" b="1">
                <a:solidFill>
                  <a:srgbClr val="332A1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Read Safety Korean First</a:t>
            </a:r>
            <a:endParaRPr lang="ko-KR" altLang="en-US" sz="3300" b="1">
              <a:solidFill>
                <a:srgbClr val="332A1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AB8F4A52-0B73-53A5-5E4F-654AA1F610E8}"/>
              </a:ext>
            </a:extLst>
          </p:cNvPr>
          <p:cNvSpPr/>
          <p:nvPr/>
        </p:nvSpPr>
        <p:spPr>
          <a:xfrm>
            <a:off x="11176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안전모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63D6AA65-D98C-1EFA-9357-B6D2649823A4}"/>
              </a:ext>
            </a:extLst>
          </p:cNvPr>
          <p:cNvSpPr/>
          <p:nvPr/>
        </p:nvSpPr>
        <p:spPr>
          <a:xfrm>
            <a:off x="29210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주의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35DD8232-7575-9D86-3147-72FCBE56DF57}"/>
              </a:ext>
            </a:extLst>
          </p:cNvPr>
          <p:cNvSpPr/>
          <p:nvPr/>
        </p:nvSpPr>
        <p:spPr>
          <a:xfrm>
            <a:off x="47244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출입금지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9A935E-5D83-C465-EB26-49B2E977D35E}"/>
              </a:ext>
            </a:extLst>
          </p:cNvPr>
          <p:cNvSpPr txBox="1"/>
          <p:nvPr/>
        </p:nvSpPr>
        <p:spPr>
          <a:xfrm>
            <a:off x="1168400" y="4114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Find the safety word before moving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0159B2-6F6F-9CB0-FC86-F1991E4F4A3D}"/>
              </a:ext>
            </a:extLst>
          </p:cNvPr>
          <p:cNvSpPr txBox="1"/>
          <p:nvPr/>
        </p:nvSpPr>
        <p:spPr>
          <a:xfrm>
            <a:off x="1168400" y="4749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Connect the word to a real action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59F866-E04E-047F-8021-92E53625826E}"/>
              </a:ext>
            </a:extLst>
          </p:cNvPr>
          <p:cNvSpPr txBox="1"/>
          <p:nvPr/>
        </p:nvSpPr>
        <p:spPr>
          <a:xfrm>
            <a:off x="1168400" y="5384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Ask if an instruction is unclear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5FAB64-7EBB-F4C5-BD75-4E98C5C020AB}"/>
              </a:ext>
            </a:extLst>
          </p:cNvPr>
          <p:cNvSpPr txBox="1"/>
          <p:nvPr/>
        </p:nvSpPr>
        <p:spPr>
          <a:xfrm>
            <a:off x="1117600" y="7518400"/>
            <a:ext cx="63500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71756C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Construction Safety Words for Foreign Workers</a:t>
            </a:r>
            <a:endParaRPr lang="ko-KR" altLang="en-US" sz="1100">
              <a:solidFill>
                <a:srgbClr val="71756C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9183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488BF3F-B866-1AA2-3F54-E6C6F7EA9A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DE76374-FACE-0D0F-6B15-250DB6CC1F4E}"/>
              </a:ext>
            </a:extLst>
          </p:cNvPr>
          <p:cNvSpPr/>
          <p:nvPr/>
        </p:nvSpPr>
        <p:spPr>
          <a:xfrm>
            <a:off x="736600" y="787400"/>
            <a:ext cx="7391400" cy="7175500"/>
          </a:xfrm>
          <a:prstGeom prst="rect">
            <a:avLst/>
          </a:prstGeom>
          <a:solidFill>
            <a:srgbClr val="FFFFFF">
              <a:alpha val="95000"/>
            </a:srgbClr>
          </a:solidFill>
          <a:ln w="15240">
            <a:solidFill>
              <a:srgbClr val="DEE6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99E29BF8-0700-A62B-D33A-5D6E1A57F87C}"/>
              </a:ext>
            </a:extLst>
          </p:cNvPr>
          <p:cNvSpPr/>
          <p:nvPr/>
        </p:nvSpPr>
        <p:spPr>
          <a:xfrm>
            <a:off x="1117600" y="1193800"/>
            <a:ext cx="15240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632A9F20-26C3-A7F7-1956-08FECFA2ADBB}"/>
              </a:ext>
            </a:extLst>
          </p:cNvPr>
          <p:cNvSpPr/>
          <p:nvPr/>
        </p:nvSpPr>
        <p:spPr>
          <a:xfrm>
            <a:off x="2844800" y="1193800"/>
            <a:ext cx="19050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PPE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9A267-F835-0F43-276D-AC7E945CDB89}"/>
              </a:ext>
            </a:extLst>
          </p:cNvPr>
          <p:cNvSpPr txBox="1"/>
          <p:nvPr/>
        </p:nvSpPr>
        <p:spPr>
          <a:xfrm>
            <a:off x="1117600" y="1955800"/>
            <a:ext cx="6350000" cy="5078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300" b="1">
                <a:solidFill>
                  <a:srgbClr val="332A1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Protective Gear Words</a:t>
            </a:r>
            <a:endParaRPr lang="ko-KR" altLang="en-US" sz="3300" b="1">
              <a:solidFill>
                <a:srgbClr val="332A1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5BC4F8ED-8ABD-FAEA-B275-3A2A2B4F08C7}"/>
              </a:ext>
            </a:extLst>
          </p:cNvPr>
          <p:cNvSpPr/>
          <p:nvPr/>
        </p:nvSpPr>
        <p:spPr>
          <a:xfrm>
            <a:off x="11176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안전모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3D5FF9A-01E4-3A05-0BED-57176C7C242E}"/>
              </a:ext>
            </a:extLst>
          </p:cNvPr>
          <p:cNvSpPr/>
          <p:nvPr/>
        </p:nvSpPr>
        <p:spPr>
          <a:xfrm>
            <a:off x="29210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안전화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18095BD-9646-3A3B-0408-2C40EE6E99F6}"/>
              </a:ext>
            </a:extLst>
          </p:cNvPr>
          <p:cNvSpPr/>
          <p:nvPr/>
        </p:nvSpPr>
        <p:spPr>
          <a:xfrm>
            <a:off x="47244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안전벨트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E63D47-95B6-1CAD-7E2D-511D43EBB5B2}"/>
              </a:ext>
            </a:extLst>
          </p:cNvPr>
          <p:cNvSpPr txBox="1"/>
          <p:nvPr/>
        </p:nvSpPr>
        <p:spPr>
          <a:xfrm>
            <a:off x="1168400" y="4114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안전모 </a:t>
            </a:r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safety helmet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BBDE0-2BB0-BE4B-E653-8218B144A3FC}"/>
              </a:ext>
            </a:extLst>
          </p:cNvPr>
          <p:cNvSpPr txBox="1"/>
          <p:nvPr/>
        </p:nvSpPr>
        <p:spPr>
          <a:xfrm>
            <a:off x="1168400" y="4749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안전화 </a:t>
            </a:r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safety shoes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F6D377-E34C-9BC4-F013-0B35EDE2FFCA}"/>
              </a:ext>
            </a:extLst>
          </p:cNvPr>
          <p:cNvSpPr txBox="1"/>
          <p:nvPr/>
        </p:nvSpPr>
        <p:spPr>
          <a:xfrm>
            <a:off x="1168400" y="5384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착용하세요 </a:t>
            </a:r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wear / put on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27E7A-C307-2D84-7896-0D6ACE43FA2A}"/>
              </a:ext>
            </a:extLst>
          </p:cNvPr>
          <p:cNvSpPr txBox="1"/>
          <p:nvPr/>
        </p:nvSpPr>
        <p:spPr>
          <a:xfrm>
            <a:off x="1117600" y="7518400"/>
            <a:ext cx="63500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71756C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Construction Safety Words for Foreign Workers</a:t>
            </a:r>
            <a:endParaRPr lang="ko-KR" altLang="en-US" sz="1100">
              <a:solidFill>
                <a:srgbClr val="71756C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8490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D3836FB-00BF-6E4E-79BA-4A734FDF347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DD177A5-658A-9BCA-2773-7762DF266EAF}"/>
              </a:ext>
            </a:extLst>
          </p:cNvPr>
          <p:cNvSpPr/>
          <p:nvPr/>
        </p:nvSpPr>
        <p:spPr>
          <a:xfrm>
            <a:off x="736600" y="787400"/>
            <a:ext cx="7391400" cy="7175500"/>
          </a:xfrm>
          <a:prstGeom prst="rect">
            <a:avLst/>
          </a:prstGeom>
          <a:solidFill>
            <a:srgbClr val="FFFFFF">
              <a:alpha val="95000"/>
            </a:srgbClr>
          </a:solidFill>
          <a:ln w="15240">
            <a:solidFill>
              <a:srgbClr val="DEE6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B326C43C-AC1A-3F1D-8B53-F7B0F948686F}"/>
              </a:ext>
            </a:extLst>
          </p:cNvPr>
          <p:cNvSpPr/>
          <p:nvPr/>
        </p:nvSpPr>
        <p:spPr>
          <a:xfrm>
            <a:off x="1117600" y="1193800"/>
            <a:ext cx="15240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C6C16802-F93D-B2EE-DB37-7372B043BAC8}"/>
              </a:ext>
            </a:extLst>
          </p:cNvPr>
          <p:cNvSpPr/>
          <p:nvPr/>
        </p:nvSpPr>
        <p:spPr>
          <a:xfrm>
            <a:off x="2844800" y="1193800"/>
            <a:ext cx="19050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Signs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7175D-EA67-0EDE-AB0F-FF75773AE017}"/>
              </a:ext>
            </a:extLst>
          </p:cNvPr>
          <p:cNvSpPr txBox="1"/>
          <p:nvPr/>
        </p:nvSpPr>
        <p:spPr>
          <a:xfrm>
            <a:off x="1117600" y="1955800"/>
            <a:ext cx="6350000" cy="5078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300" b="1">
                <a:solidFill>
                  <a:srgbClr val="332A1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Hazard and No-Entry Signs</a:t>
            </a:r>
            <a:endParaRPr lang="ko-KR" altLang="en-US" sz="3300" b="1">
              <a:solidFill>
                <a:srgbClr val="332A1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B0AF89BB-9342-FC8B-57EE-A066407E70A7}"/>
              </a:ext>
            </a:extLst>
          </p:cNvPr>
          <p:cNvSpPr/>
          <p:nvPr/>
        </p:nvSpPr>
        <p:spPr>
          <a:xfrm>
            <a:off x="11176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위험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177BE540-6A3A-78EB-D105-7A919E7546EE}"/>
              </a:ext>
            </a:extLst>
          </p:cNvPr>
          <p:cNvSpPr/>
          <p:nvPr/>
        </p:nvSpPr>
        <p:spPr>
          <a:xfrm>
            <a:off x="29210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주의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04E24349-757F-C529-D142-AF38607FF436}"/>
              </a:ext>
            </a:extLst>
          </p:cNvPr>
          <p:cNvSpPr/>
          <p:nvPr/>
        </p:nvSpPr>
        <p:spPr>
          <a:xfrm>
            <a:off x="47244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출입금지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9A4EC5-D391-E464-EF2D-D4AAB23DF6DA}"/>
              </a:ext>
            </a:extLst>
          </p:cNvPr>
          <p:cNvSpPr txBox="1"/>
          <p:nvPr/>
        </p:nvSpPr>
        <p:spPr>
          <a:xfrm>
            <a:off x="1168400" y="4114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위험 </a:t>
            </a:r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danger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52BF5-6DDF-7853-ED51-F2CE442E8F1A}"/>
              </a:ext>
            </a:extLst>
          </p:cNvPr>
          <p:cNvSpPr txBox="1"/>
          <p:nvPr/>
        </p:nvSpPr>
        <p:spPr>
          <a:xfrm>
            <a:off x="1168400" y="4749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주의 </a:t>
            </a:r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caution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2436B6-F949-178D-6B36-4F92E3DE97F2}"/>
              </a:ext>
            </a:extLst>
          </p:cNvPr>
          <p:cNvSpPr txBox="1"/>
          <p:nvPr/>
        </p:nvSpPr>
        <p:spPr>
          <a:xfrm>
            <a:off x="1168400" y="5384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출입금지 </a:t>
            </a:r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no entry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D8BC53-8A49-071D-EB01-9F9516288551}"/>
              </a:ext>
            </a:extLst>
          </p:cNvPr>
          <p:cNvSpPr txBox="1"/>
          <p:nvPr/>
        </p:nvSpPr>
        <p:spPr>
          <a:xfrm>
            <a:off x="1117600" y="7518400"/>
            <a:ext cx="63500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71756C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Construction Safety Words for Foreign Workers</a:t>
            </a:r>
            <a:endParaRPr lang="ko-KR" altLang="en-US" sz="1100">
              <a:solidFill>
                <a:srgbClr val="71756C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456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EB711D3-1D2B-DC4D-F18D-9B62AE0DE3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A7D3292-3E97-A0E7-BAC3-8F263445305C}"/>
              </a:ext>
            </a:extLst>
          </p:cNvPr>
          <p:cNvSpPr/>
          <p:nvPr/>
        </p:nvSpPr>
        <p:spPr>
          <a:xfrm>
            <a:off x="736600" y="787400"/>
            <a:ext cx="7391400" cy="7175500"/>
          </a:xfrm>
          <a:prstGeom prst="rect">
            <a:avLst/>
          </a:prstGeom>
          <a:solidFill>
            <a:srgbClr val="FFFFFF">
              <a:alpha val="95000"/>
            </a:srgbClr>
          </a:solidFill>
          <a:ln w="15240">
            <a:solidFill>
              <a:srgbClr val="DEE6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7841A1E6-4A74-2D1B-0566-FA21A66BB211}"/>
              </a:ext>
            </a:extLst>
          </p:cNvPr>
          <p:cNvSpPr/>
          <p:nvPr/>
        </p:nvSpPr>
        <p:spPr>
          <a:xfrm>
            <a:off x="1117600" y="1193800"/>
            <a:ext cx="15240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AD47E1EF-7AE0-CFA1-7EFA-A85E5186367D}"/>
              </a:ext>
            </a:extLst>
          </p:cNvPr>
          <p:cNvSpPr/>
          <p:nvPr/>
        </p:nvSpPr>
        <p:spPr>
          <a:xfrm>
            <a:off x="2844800" y="1193800"/>
            <a:ext cx="19050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Site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7C9B41-C124-A472-96EA-BA4CD34C3A5D}"/>
              </a:ext>
            </a:extLst>
          </p:cNvPr>
          <p:cNvSpPr txBox="1"/>
          <p:nvPr/>
        </p:nvSpPr>
        <p:spPr>
          <a:xfrm>
            <a:off x="1117600" y="1955800"/>
            <a:ext cx="6350000" cy="5078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300" b="1">
                <a:solidFill>
                  <a:srgbClr val="332A1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Tools and Material Area</a:t>
            </a:r>
            <a:endParaRPr lang="ko-KR" altLang="en-US" sz="3300" b="1">
              <a:solidFill>
                <a:srgbClr val="332A1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EBD7EBA-D8DF-24D9-E261-6CBA7065BA1E}"/>
              </a:ext>
            </a:extLst>
          </p:cNvPr>
          <p:cNvSpPr/>
          <p:nvPr/>
        </p:nvSpPr>
        <p:spPr>
          <a:xfrm>
            <a:off x="11176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공구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46CBD75-D679-4979-C123-030A803F48BC}"/>
              </a:ext>
            </a:extLst>
          </p:cNvPr>
          <p:cNvSpPr/>
          <p:nvPr/>
        </p:nvSpPr>
        <p:spPr>
          <a:xfrm>
            <a:off x="29210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자재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3B04032-8DE7-54C8-3ECD-B854B5EFB558}"/>
              </a:ext>
            </a:extLst>
          </p:cNvPr>
          <p:cNvSpPr/>
          <p:nvPr/>
        </p:nvSpPr>
        <p:spPr>
          <a:xfrm>
            <a:off x="47244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정리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40714-E78C-B1BC-E65C-13237FA003FF}"/>
              </a:ext>
            </a:extLst>
          </p:cNvPr>
          <p:cNvSpPr txBox="1"/>
          <p:nvPr/>
        </p:nvSpPr>
        <p:spPr>
          <a:xfrm>
            <a:off x="1168400" y="4114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공구 </a:t>
            </a:r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tools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32ECE3-AB7D-7EC5-CBC5-09B6C9429D6A}"/>
              </a:ext>
            </a:extLst>
          </p:cNvPr>
          <p:cNvSpPr txBox="1"/>
          <p:nvPr/>
        </p:nvSpPr>
        <p:spPr>
          <a:xfrm>
            <a:off x="1168400" y="4749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자재 </a:t>
            </a:r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materials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57B007-042A-780B-76CC-E66DDBF47BA9}"/>
              </a:ext>
            </a:extLst>
          </p:cNvPr>
          <p:cNvSpPr txBox="1"/>
          <p:nvPr/>
        </p:nvSpPr>
        <p:spPr>
          <a:xfrm>
            <a:off x="1168400" y="5384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정리하세요 </a:t>
            </a:r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organize / put away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51A373-8CD6-1FCC-7DB7-B4D94B171223}"/>
              </a:ext>
            </a:extLst>
          </p:cNvPr>
          <p:cNvSpPr txBox="1"/>
          <p:nvPr/>
        </p:nvSpPr>
        <p:spPr>
          <a:xfrm>
            <a:off x="1117600" y="7518400"/>
            <a:ext cx="63500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71756C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Construction Safety Words for Foreign Workers</a:t>
            </a:r>
            <a:endParaRPr lang="ko-KR" altLang="en-US" sz="1100">
              <a:solidFill>
                <a:srgbClr val="71756C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193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AD28DA4-4EA9-DC1E-43DD-89837C7B38D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099DBC6-8C78-036D-A31B-D6332160EB53}"/>
              </a:ext>
            </a:extLst>
          </p:cNvPr>
          <p:cNvSpPr/>
          <p:nvPr/>
        </p:nvSpPr>
        <p:spPr>
          <a:xfrm>
            <a:off x="736600" y="787400"/>
            <a:ext cx="7391400" cy="7175500"/>
          </a:xfrm>
          <a:prstGeom prst="rect">
            <a:avLst/>
          </a:prstGeom>
          <a:solidFill>
            <a:srgbClr val="FFFFFF">
              <a:alpha val="95000"/>
            </a:srgbClr>
          </a:solidFill>
          <a:ln w="15240">
            <a:solidFill>
              <a:srgbClr val="DEE6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A5C26554-E3F9-05BA-23D0-474ED26224AD}"/>
              </a:ext>
            </a:extLst>
          </p:cNvPr>
          <p:cNvSpPr/>
          <p:nvPr/>
        </p:nvSpPr>
        <p:spPr>
          <a:xfrm>
            <a:off x="1117600" y="1193800"/>
            <a:ext cx="15240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BAE5487D-51A8-B606-0523-00F508EEBFA0}"/>
              </a:ext>
            </a:extLst>
          </p:cNvPr>
          <p:cNvSpPr/>
          <p:nvPr/>
        </p:nvSpPr>
        <p:spPr>
          <a:xfrm>
            <a:off x="2844800" y="1193800"/>
            <a:ext cx="19050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Listen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C4E718-CA91-9F4C-177D-7C729610460F}"/>
              </a:ext>
            </a:extLst>
          </p:cNvPr>
          <p:cNvSpPr txBox="1"/>
          <p:nvPr/>
        </p:nvSpPr>
        <p:spPr>
          <a:xfrm>
            <a:off x="1117600" y="1955800"/>
            <a:ext cx="6350000" cy="5078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300" b="1">
                <a:solidFill>
                  <a:srgbClr val="332A1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Supervisor Instructions</a:t>
            </a:r>
            <a:endParaRPr lang="ko-KR" altLang="en-US" sz="3300" b="1">
              <a:solidFill>
                <a:srgbClr val="332A1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D91AF4F-9BDC-BC28-F143-35941C8DFE2F}"/>
              </a:ext>
            </a:extLst>
          </p:cNvPr>
          <p:cNvSpPr/>
          <p:nvPr/>
        </p:nvSpPr>
        <p:spPr>
          <a:xfrm>
            <a:off x="11176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멈추세요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4E3282E0-4058-9D1B-0E8F-A690C0EBB4D9}"/>
              </a:ext>
            </a:extLst>
          </p:cNvPr>
          <p:cNvSpPr/>
          <p:nvPr/>
        </p:nvSpPr>
        <p:spPr>
          <a:xfrm>
            <a:off x="29210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조심하세요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DCD445C7-BD53-6EF2-42D9-998602515CD3}"/>
              </a:ext>
            </a:extLst>
          </p:cNvPr>
          <p:cNvSpPr/>
          <p:nvPr/>
        </p:nvSpPr>
        <p:spPr>
          <a:xfrm>
            <a:off x="47244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마세요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0C74DB-36DC-F141-22DB-717B926FC4EE}"/>
              </a:ext>
            </a:extLst>
          </p:cNvPr>
          <p:cNvSpPr txBox="1"/>
          <p:nvPr/>
        </p:nvSpPr>
        <p:spPr>
          <a:xfrm>
            <a:off x="1168400" y="4114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멈추세요 </a:t>
            </a:r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stop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32B73-B666-DE56-3B38-6C68EA96B040}"/>
              </a:ext>
            </a:extLst>
          </p:cNvPr>
          <p:cNvSpPr txBox="1"/>
          <p:nvPr/>
        </p:nvSpPr>
        <p:spPr>
          <a:xfrm>
            <a:off x="1168400" y="4749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</a:t>
            </a:r>
            <a:r>
              <a:rPr lang="ko-KR" altLang="en-US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조심하세요 </a:t>
            </a:r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be careful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67B5F4-504E-975A-289C-69F53625FA2D}"/>
              </a:ext>
            </a:extLst>
          </p:cNvPr>
          <p:cNvSpPr txBox="1"/>
          <p:nvPr/>
        </p:nvSpPr>
        <p:spPr>
          <a:xfrm>
            <a:off x="1168400" y="5384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-</a:t>
            </a:r>
            <a:r>
              <a:rPr lang="ko-KR" altLang="en-US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지 마세요 </a:t>
            </a:r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= do not do it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32E110-7DA4-9AE1-D92A-5B3525C1851A}"/>
              </a:ext>
            </a:extLst>
          </p:cNvPr>
          <p:cNvSpPr txBox="1"/>
          <p:nvPr/>
        </p:nvSpPr>
        <p:spPr>
          <a:xfrm>
            <a:off x="1117600" y="7518400"/>
            <a:ext cx="63500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71756C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Construction Safety Words for Foreign Workers</a:t>
            </a:r>
            <a:endParaRPr lang="ko-KR" altLang="en-US" sz="1100">
              <a:solidFill>
                <a:srgbClr val="71756C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073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6ED6E82-B567-8AAD-9839-7FB13010988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5D8B730-30EA-998F-B5B2-5DC9D4E05CBD}"/>
              </a:ext>
            </a:extLst>
          </p:cNvPr>
          <p:cNvSpPr/>
          <p:nvPr/>
        </p:nvSpPr>
        <p:spPr>
          <a:xfrm>
            <a:off x="736600" y="787400"/>
            <a:ext cx="7391400" cy="7175500"/>
          </a:xfrm>
          <a:prstGeom prst="rect">
            <a:avLst/>
          </a:prstGeom>
          <a:solidFill>
            <a:srgbClr val="FFFFFF">
              <a:alpha val="95000"/>
            </a:srgbClr>
          </a:solidFill>
          <a:ln w="15240">
            <a:solidFill>
              <a:srgbClr val="DEE6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DEA2766B-464E-13D8-E70C-FA20A3287DAF}"/>
              </a:ext>
            </a:extLst>
          </p:cNvPr>
          <p:cNvSpPr/>
          <p:nvPr/>
        </p:nvSpPr>
        <p:spPr>
          <a:xfrm>
            <a:off x="1117600" y="1193800"/>
            <a:ext cx="1524000" cy="431800"/>
          </a:xfrm>
          <a:prstGeom prst="roundRect">
            <a:avLst/>
          </a:prstGeom>
          <a:solidFill>
            <a:srgbClr val="464E21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BSkorean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89A2C689-85D6-6C04-12EF-BA98FF0A6E0D}"/>
              </a:ext>
            </a:extLst>
          </p:cNvPr>
          <p:cNvSpPr/>
          <p:nvPr/>
        </p:nvSpPr>
        <p:spPr>
          <a:xfrm>
            <a:off x="2844800" y="1193800"/>
            <a:ext cx="1905000" cy="431800"/>
          </a:xfrm>
          <a:prstGeom prst="roundRect">
            <a:avLst/>
          </a:prstGeom>
          <a:solidFill>
            <a:srgbClr val="728B5A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Review</a:t>
            </a:r>
            <a:endParaRPr lang="ko-KR" altLang="en-US" sz="1300" b="1">
              <a:solidFill>
                <a:srgbClr val="FFFFF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E5073-CF35-1E8C-47A5-0A6CD260377E}"/>
              </a:ext>
            </a:extLst>
          </p:cNvPr>
          <p:cNvSpPr txBox="1"/>
          <p:nvPr/>
        </p:nvSpPr>
        <p:spPr>
          <a:xfrm>
            <a:off x="1117600" y="1955800"/>
            <a:ext cx="6350000" cy="50783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3300" b="1">
                <a:solidFill>
                  <a:srgbClr val="332A1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Practice Before You Work</a:t>
            </a:r>
            <a:endParaRPr lang="ko-KR" altLang="en-US" sz="3300" b="1">
              <a:solidFill>
                <a:srgbClr val="332A1F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B52583D-448B-4DD5-8292-9CB6BE5C5550}"/>
              </a:ext>
            </a:extLst>
          </p:cNvPr>
          <p:cNvSpPr/>
          <p:nvPr/>
        </p:nvSpPr>
        <p:spPr>
          <a:xfrm>
            <a:off x="11176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읽기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CB5E9641-04BA-9BB1-15AF-16D398A39D10}"/>
              </a:ext>
            </a:extLst>
          </p:cNvPr>
          <p:cNvSpPr/>
          <p:nvPr/>
        </p:nvSpPr>
        <p:spPr>
          <a:xfrm>
            <a:off x="29210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듣기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1F4F98E7-F663-F361-472E-468AE4DF0CB3}"/>
              </a:ext>
            </a:extLst>
          </p:cNvPr>
          <p:cNvSpPr/>
          <p:nvPr/>
        </p:nvSpPr>
        <p:spPr>
          <a:xfrm>
            <a:off x="4724400" y="3225800"/>
            <a:ext cx="1651000" cy="431800"/>
          </a:xfrm>
          <a:prstGeom prst="roundRect">
            <a:avLst/>
          </a:prstGeom>
          <a:solidFill>
            <a:srgbClr val="2A92D6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>
                <a:solidFill>
                  <a:srgbClr val="FFFFFF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확인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A2072-4E9E-6842-91F4-5D8C0DCAEB55}"/>
              </a:ext>
            </a:extLst>
          </p:cNvPr>
          <p:cNvSpPr txBox="1"/>
          <p:nvPr/>
        </p:nvSpPr>
        <p:spPr>
          <a:xfrm>
            <a:off x="1168400" y="4114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Read signs as instructions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1B49B-ED07-424D-1B89-22D3C9D46F40}"/>
              </a:ext>
            </a:extLst>
          </p:cNvPr>
          <p:cNvSpPr txBox="1"/>
          <p:nvPr/>
        </p:nvSpPr>
        <p:spPr>
          <a:xfrm>
            <a:off x="1168400" y="4749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Listen for action verbs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4C7EF6-AB83-E351-FF86-4FB9EAF10152}"/>
              </a:ext>
            </a:extLst>
          </p:cNvPr>
          <p:cNvSpPr txBox="1"/>
          <p:nvPr/>
        </p:nvSpPr>
        <p:spPr>
          <a:xfrm>
            <a:off x="1168400" y="5384800"/>
            <a:ext cx="6350000" cy="3077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2000">
                <a:solidFill>
                  <a:srgbClr val="4D5140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- Practice this set in Word Practice</a:t>
            </a:r>
            <a:endParaRPr lang="ko-KR" altLang="en-US" sz="2000">
              <a:solidFill>
                <a:srgbClr val="4D5140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0ADA94-A880-F79D-1276-B725182CB4F2}"/>
              </a:ext>
            </a:extLst>
          </p:cNvPr>
          <p:cNvSpPr txBox="1"/>
          <p:nvPr/>
        </p:nvSpPr>
        <p:spPr>
          <a:xfrm>
            <a:off x="1117600" y="7518400"/>
            <a:ext cx="6350000" cy="16927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en-US" altLang="ko-KR" sz="1100">
                <a:solidFill>
                  <a:srgbClr val="71756C"/>
                </a:solidFill>
                <a:latin typeface="Aptos" panose="020B0004020202020204" pitchFamily="34" charset="0"/>
                <a:ea typeface="Malgun Gothic" panose="020B0503020000020004" pitchFamily="50" charset="-127"/>
              </a:rPr>
              <a:t>Korean Construction Safety Words for Foreign Workers</a:t>
            </a:r>
            <a:endParaRPr lang="ko-KR" altLang="en-US" sz="1100">
              <a:solidFill>
                <a:srgbClr val="71756C"/>
              </a:solidFill>
              <a:latin typeface="Aptos" panose="020B0004020202020204" pitchFamily="34" charset="0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9836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</Words>
  <Application>Microsoft Office PowerPoint</Application>
  <PresentationFormat>사용자 지정</PresentationFormat>
  <Paragraphs>60</Paragraphs>
  <Slides>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0" baseType="lpstr">
      <vt:lpstr>맑은 고딕</vt:lpstr>
      <vt:lpstr>Aptos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bsoeok lee</dc:creator>
  <cp:lastModifiedBy>bsoeok lee</cp:lastModifiedBy>
  <cp:revision>1</cp:revision>
  <dcterms:created xsi:type="dcterms:W3CDTF">2026-05-11T22:33:09Z</dcterms:created>
  <dcterms:modified xsi:type="dcterms:W3CDTF">2026-05-11T22:33:10Z</dcterms:modified>
</cp:coreProperties>
</file>