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6256000" cy="9144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69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85E61B8-440C-2CA5-8269-8FB0E2E64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0" y="1496484"/>
            <a:ext cx="12192000" cy="31834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BE0485E-3CB6-CB49-B078-13BC241905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0" y="4802717"/>
            <a:ext cx="12192000" cy="2207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D2F9F36-BDC5-1EB2-92CE-9730FF025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754A-98B1-422B-A03A-6D543D2FCEA7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00B38E2-750F-F139-5644-9123C2ABA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3A415CC-55DE-8815-1102-FBBF5A02A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7F907-1457-47D0-A790-ADC3C1C0780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6022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BD9E37-3941-33E4-0CB3-5A36BD3D2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998AD07-F660-1FA2-D4DC-C7B8EE87C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7ADAF3F-5D9C-932A-810D-13D0104AD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754A-98B1-422B-A03A-6D543D2FCEA7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FBDACCC-36B1-C164-7045-DD7D70003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E5CBD5D-AC7F-4257-5322-83E4A4A04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7F907-1457-47D0-A790-ADC3C1C0780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5973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E64C671C-6BEB-A549-C59A-7B03F045A3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33200" y="486834"/>
            <a:ext cx="3505200" cy="774911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F3CC3D4-584C-D7ED-DFEE-EF5EB6454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7600" y="486834"/>
            <a:ext cx="10312400" cy="774911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29EA474-3806-4081-5DD8-B4FB1BBD9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754A-98B1-422B-A03A-6D543D2FCEA7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1EB12F0-4255-CEC4-E1F5-7DC06CDF8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0B59CAC-2ECD-FA67-0777-E76F0DEE2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7F907-1457-47D0-A790-ADC3C1C0780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8909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5824FD9-4557-DF5E-2980-7D53815AF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ABAD633-F0FE-3815-3FCF-526AC1E0C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C9AC251-C848-4E5B-DD3A-DEB4F7B92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754A-98B1-422B-A03A-6D543D2FCEA7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30C1ACA-2D03-3E29-6EAE-4E80FFF98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24C3435-C1CB-B2B4-F4E8-9407A9DA9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7F907-1457-47D0-A790-ADC3C1C0780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1494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CC3BD0A-27FC-BB6F-DE66-B93947BFA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133" y="2279653"/>
            <a:ext cx="14020800" cy="38036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0AD3065-E185-DD29-2965-22206AB36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9133" y="6119286"/>
            <a:ext cx="14020800" cy="20002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DC59C21-D7AA-0AC9-4563-A4CB47D75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754A-98B1-422B-A03A-6D543D2FCEA7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C42EA3D-E9B4-A647-D02F-11BD358FA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6DF08D8-89B0-E179-3C0C-60CEE6CCE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7F907-1457-47D0-A790-ADC3C1C0780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3576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DD86DA9-1031-6602-5ED3-1BC635BC1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79114C7-E465-47C0-86E2-8C8B0DD8D5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2434167"/>
            <a:ext cx="6908800" cy="580178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A13D6FD-990B-E95C-F3A1-6F138B76C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2434167"/>
            <a:ext cx="6908800" cy="580178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B9A95F6-960E-D57A-5617-48CA6895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754A-98B1-422B-A03A-6D543D2FCEA7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171BDD5-3B33-8140-FE99-9E0B9B11C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18128F5-5E28-3C32-DA9C-E4EDF395E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7F907-1457-47D0-A790-ADC3C1C0780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2290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7A2C815-E035-C509-BA01-D7C378E95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7" y="486836"/>
            <a:ext cx="14020800" cy="176741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56DAB1F-259F-4004-52CF-98A39A18F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719" y="2241551"/>
            <a:ext cx="6877049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9071267-8A4C-2C73-5240-0A31956E1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9719" y="3340100"/>
            <a:ext cx="6877049" cy="491278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F9DFDB9-5567-BC24-9B33-B534508D7B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29601" y="2241551"/>
            <a:ext cx="6910917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3B282CA1-6CB4-531B-F78A-A94043E06E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29601" y="3340100"/>
            <a:ext cx="6910917" cy="491278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3D6EB13-6947-6DCA-2D91-EE1F602D4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754A-98B1-422B-A03A-6D543D2FCEA7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7222632-823A-5908-4EFC-763B646B7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E534ACB3-D4CD-B73A-6473-8D8DF776D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7F907-1457-47D0-A790-ADC3C1C0780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5142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DF0C24C-FF1D-DE88-A584-9B6127F7D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308389C-094E-5095-3801-887F15B3C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754A-98B1-422B-A03A-6D543D2FCEA7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394F6789-1EDB-B654-F430-67B582149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AC834DB-5D2B-B8D7-8BCB-3747DA22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7F907-1457-47D0-A790-ADC3C1C0780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9715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A55EB965-E148-A13A-5C3D-00C4198F8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754A-98B1-422B-A03A-6D543D2FCEA7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A901D866-433F-70A6-2CF0-8A5E2BD2C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A889921-CB05-773D-C962-E009BEF71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7F907-1457-47D0-A790-ADC3C1C0780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2794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DD947F1-E45D-EDC1-FDAA-A5E6E7077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9" y="609600"/>
            <a:ext cx="5242983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A038CDD-4D0B-1DA7-C9B1-BB877B7D2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917" y="1316569"/>
            <a:ext cx="8229600" cy="64981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713F869-7363-F2D8-B912-7C49D56D00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719" y="2743200"/>
            <a:ext cx="5242983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487D9F5-632A-35BC-79AC-053C09969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754A-98B1-422B-A03A-6D543D2FCEA7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F974CA2-386B-9596-16A2-A9FAD5BE2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A17E4FD-E138-2413-5986-226D9D67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7F907-1457-47D0-A790-ADC3C1C0780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8325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52AA7C8-776D-9887-8572-D3BBBEC86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9" y="609600"/>
            <a:ext cx="5242983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E65D446-9AA7-FA5D-0540-A1F3901EBE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0917" y="1316569"/>
            <a:ext cx="8229600" cy="6498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A7556B3-0F84-AAD1-CA94-8BADB399DC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719" y="2743200"/>
            <a:ext cx="5242983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476C9E0-B10B-FA5B-8F1D-DA176DB85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754A-98B1-422B-A03A-6D543D2FCEA7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4BA201B-7614-E1E4-D9E0-B93952C51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7E0504D-7C9F-6DD1-721D-5C41499BB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7F907-1457-47D0-A790-ADC3C1C0780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2949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8FD97C0B-76B7-2FFD-3476-FB483CED6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86836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9E4FEAA-637E-4FA2-05B8-0D52D37E3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7600" y="2434167"/>
            <a:ext cx="140208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D93843B-2739-2E00-D60B-8A05A24B3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7600" y="8475136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B8754A-98B1-422B-A03A-6D543D2FCEA7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B52D3A4-643E-4B36-730A-0F73A85D55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84800" y="8475136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82F2EB3-A184-FCD4-BC61-22EA63F2B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800" y="8475136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47F907-1457-47D0-A790-ADC3C1C0780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626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FD5CE20-960C-EE4B-308A-968C4C745D6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3AA47DCF-144E-BF1E-4142-99D68F9EE059}"/>
              </a:ext>
            </a:extLst>
          </p:cNvPr>
          <p:cNvSpPr/>
          <p:nvPr/>
        </p:nvSpPr>
        <p:spPr>
          <a:xfrm>
            <a:off x="736600" y="787400"/>
            <a:ext cx="7302500" cy="7175500"/>
          </a:xfrm>
          <a:prstGeom prst="rect">
            <a:avLst/>
          </a:prstGeom>
          <a:solidFill>
            <a:srgbClr val="FFFFFF">
              <a:alpha val="96000"/>
            </a:srgbClr>
          </a:solidFill>
          <a:ln w="15240">
            <a:solidFill>
              <a:srgbClr val="DEE6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8F0C0EE7-853C-2785-1DA1-CD0A6DAF1B5C}"/>
              </a:ext>
            </a:extLst>
          </p:cNvPr>
          <p:cNvSpPr/>
          <p:nvPr/>
        </p:nvSpPr>
        <p:spPr>
          <a:xfrm>
            <a:off x="1117600" y="1193800"/>
            <a:ext cx="1524000" cy="431800"/>
          </a:xfrm>
          <a:prstGeom prst="roundRect">
            <a:avLst/>
          </a:prstGeom>
          <a:solidFill>
            <a:srgbClr val="464E21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BSkorean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6BB8BC2A-63D7-6BFC-0273-858C71DCDF9E}"/>
              </a:ext>
            </a:extLst>
          </p:cNvPr>
          <p:cNvSpPr/>
          <p:nvPr/>
        </p:nvSpPr>
        <p:spPr>
          <a:xfrm>
            <a:off x="2844800" y="1193800"/>
            <a:ext cx="1752600" cy="4318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Title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0AD871-0E50-5898-E0C6-C96BDCD0AAE4}"/>
              </a:ext>
            </a:extLst>
          </p:cNvPr>
          <p:cNvSpPr txBox="1"/>
          <p:nvPr/>
        </p:nvSpPr>
        <p:spPr>
          <a:xfrm>
            <a:off x="1117600" y="1955800"/>
            <a:ext cx="6350000" cy="52322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3400" b="1">
                <a:solidFill>
                  <a:srgbClr val="332A1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Korean Cafe Phrases</a:t>
            </a:r>
            <a:endParaRPr lang="ko-KR" altLang="en-US" sz="3400" b="1">
              <a:solidFill>
                <a:srgbClr val="332A1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9167C9C0-9FE7-6DF0-C163-86ABD760DE39}"/>
              </a:ext>
            </a:extLst>
          </p:cNvPr>
          <p:cNvSpPr/>
          <p:nvPr/>
        </p:nvSpPr>
        <p:spPr>
          <a:xfrm>
            <a:off x="1117600" y="3124200"/>
            <a:ext cx="1524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주문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54577D7E-A2C4-A92D-2832-C523C5206A99}"/>
              </a:ext>
            </a:extLst>
          </p:cNvPr>
          <p:cNvSpPr/>
          <p:nvPr/>
        </p:nvSpPr>
        <p:spPr>
          <a:xfrm>
            <a:off x="2794000" y="3124200"/>
            <a:ext cx="1524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주세요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7CE36227-51BA-F883-10CD-23DF656CDD4E}"/>
              </a:ext>
            </a:extLst>
          </p:cNvPr>
          <p:cNvSpPr/>
          <p:nvPr/>
        </p:nvSpPr>
        <p:spPr>
          <a:xfrm>
            <a:off x="4470400" y="3124200"/>
            <a:ext cx="1524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카드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19424E-880E-3CBF-9FDF-53449877E009}"/>
              </a:ext>
            </a:extLst>
          </p:cNvPr>
          <p:cNvSpPr txBox="1"/>
          <p:nvPr/>
        </p:nvSpPr>
        <p:spPr>
          <a:xfrm>
            <a:off x="1168400" y="3987800"/>
            <a:ext cx="6159500" cy="32316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Order coffee in a real Korean cafe</a:t>
            </a:r>
            <a:endParaRPr lang="ko-KR" altLang="en-US" sz="21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2A684A-1B1B-2FAD-B8F4-B14DC186DF96}"/>
              </a:ext>
            </a:extLst>
          </p:cNvPr>
          <p:cNvSpPr txBox="1"/>
          <p:nvPr/>
        </p:nvSpPr>
        <p:spPr>
          <a:xfrm>
            <a:off x="1168400" y="4622800"/>
            <a:ext cx="6159500" cy="32316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Use short, polite phrases</a:t>
            </a:r>
            <a:endParaRPr lang="ko-KR" altLang="en-US" sz="21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36BF82-CA0F-4FCF-7EDD-E3B364384DBE}"/>
              </a:ext>
            </a:extLst>
          </p:cNvPr>
          <p:cNvSpPr txBox="1"/>
          <p:nvPr/>
        </p:nvSpPr>
        <p:spPr>
          <a:xfrm>
            <a:off x="1168400" y="5257800"/>
            <a:ext cx="6159500" cy="32316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Focus on the next action</a:t>
            </a:r>
            <a:endParaRPr lang="ko-KR" altLang="en-US" sz="21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7048EF-F63C-DC8A-5544-6188C46ED10C}"/>
              </a:ext>
            </a:extLst>
          </p:cNvPr>
          <p:cNvSpPr txBox="1"/>
          <p:nvPr/>
        </p:nvSpPr>
        <p:spPr>
          <a:xfrm>
            <a:off x="1117600" y="7518400"/>
            <a:ext cx="6350000" cy="1692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1100">
                <a:solidFill>
                  <a:srgbClr val="71756C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Korean Cafe Phrases: A Briefing-Style Lesson</a:t>
            </a:r>
            <a:endParaRPr lang="ko-KR" altLang="en-US" sz="1100">
              <a:solidFill>
                <a:srgbClr val="71756C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79432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7A47558-9428-ADB5-AF89-791580789BD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70684700-5734-8656-2F00-1E5D408B93B4}"/>
              </a:ext>
            </a:extLst>
          </p:cNvPr>
          <p:cNvSpPr/>
          <p:nvPr/>
        </p:nvSpPr>
        <p:spPr>
          <a:xfrm>
            <a:off x="736600" y="787400"/>
            <a:ext cx="7302500" cy="7175500"/>
          </a:xfrm>
          <a:prstGeom prst="rect">
            <a:avLst/>
          </a:prstGeom>
          <a:solidFill>
            <a:srgbClr val="FFFFFF">
              <a:alpha val="96000"/>
            </a:srgbClr>
          </a:solidFill>
          <a:ln w="15240">
            <a:solidFill>
              <a:srgbClr val="DEE6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27590765-03FE-558C-7A1A-194CCB0ECB0E}"/>
              </a:ext>
            </a:extLst>
          </p:cNvPr>
          <p:cNvSpPr/>
          <p:nvPr/>
        </p:nvSpPr>
        <p:spPr>
          <a:xfrm>
            <a:off x="1117600" y="1193800"/>
            <a:ext cx="1524000" cy="431800"/>
          </a:xfrm>
          <a:prstGeom prst="roundRect">
            <a:avLst/>
          </a:prstGeom>
          <a:solidFill>
            <a:srgbClr val="464E21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BSkorean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202F9943-CA48-3561-4412-480FAD6F921B}"/>
              </a:ext>
            </a:extLst>
          </p:cNvPr>
          <p:cNvSpPr/>
          <p:nvPr/>
        </p:nvSpPr>
        <p:spPr>
          <a:xfrm>
            <a:off x="2844800" y="1193800"/>
            <a:ext cx="1752600" cy="4318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Choice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EAABA0-E70F-6C7D-46E8-E7A66897ED04}"/>
              </a:ext>
            </a:extLst>
          </p:cNvPr>
          <p:cNvSpPr txBox="1"/>
          <p:nvPr/>
        </p:nvSpPr>
        <p:spPr>
          <a:xfrm>
            <a:off x="1117600" y="1955800"/>
            <a:ext cx="6350000" cy="52322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3400" b="1">
                <a:solidFill>
                  <a:srgbClr val="332A1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Hot or Iced?</a:t>
            </a:r>
            <a:endParaRPr lang="ko-KR" altLang="en-US" sz="3400" b="1">
              <a:solidFill>
                <a:srgbClr val="332A1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04455A2F-05CD-666D-4964-95831BDF18D7}"/>
              </a:ext>
            </a:extLst>
          </p:cNvPr>
          <p:cNvSpPr/>
          <p:nvPr/>
        </p:nvSpPr>
        <p:spPr>
          <a:xfrm>
            <a:off x="1117600" y="3124200"/>
            <a:ext cx="1524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아이스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8B44D721-2D62-2476-AABD-FB932910A8DD}"/>
              </a:ext>
            </a:extLst>
          </p:cNvPr>
          <p:cNvSpPr/>
          <p:nvPr/>
        </p:nvSpPr>
        <p:spPr>
          <a:xfrm>
            <a:off x="2794000" y="3124200"/>
            <a:ext cx="1524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따뜻한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611B372E-7F85-242D-4CBC-52EE519C955A}"/>
              </a:ext>
            </a:extLst>
          </p:cNvPr>
          <p:cNvSpPr/>
          <p:nvPr/>
        </p:nvSpPr>
        <p:spPr>
          <a:xfrm>
            <a:off x="4470400" y="3124200"/>
            <a:ext cx="1524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라떼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0C04D1-3E0B-5B22-893D-ADFD508A4307}"/>
              </a:ext>
            </a:extLst>
          </p:cNvPr>
          <p:cNvSpPr txBox="1"/>
          <p:nvPr/>
        </p:nvSpPr>
        <p:spPr>
          <a:xfrm>
            <a:off x="1168400" y="3987800"/>
            <a:ext cx="6159500" cy="32316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</a:t>
            </a:r>
            <a:r>
              <a:rPr lang="ko-KR" altLang="en-US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아이스 </a:t>
            </a:r>
            <a:r>
              <a:rPr lang="en-US" altLang="ko-KR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= iced</a:t>
            </a:r>
            <a:endParaRPr lang="ko-KR" altLang="en-US" sz="21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9597F0-3997-2C4D-4E4B-383ADCC4E28B}"/>
              </a:ext>
            </a:extLst>
          </p:cNvPr>
          <p:cNvSpPr txBox="1"/>
          <p:nvPr/>
        </p:nvSpPr>
        <p:spPr>
          <a:xfrm>
            <a:off x="1168400" y="4622800"/>
            <a:ext cx="6159500" cy="32316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</a:t>
            </a:r>
            <a:r>
              <a:rPr lang="ko-KR" altLang="en-US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따뜻한 </a:t>
            </a:r>
            <a:r>
              <a:rPr lang="en-US" altLang="ko-KR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= hot</a:t>
            </a:r>
            <a:endParaRPr lang="ko-KR" altLang="en-US" sz="21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F3506A-900F-8071-5951-B1BBD0B09A61}"/>
              </a:ext>
            </a:extLst>
          </p:cNvPr>
          <p:cNvSpPr txBox="1"/>
          <p:nvPr/>
        </p:nvSpPr>
        <p:spPr>
          <a:xfrm>
            <a:off x="1168400" y="5257800"/>
            <a:ext cx="6159500" cy="32316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Use N</a:t>
            </a:r>
            <a:r>
              <a:rPr lang="ko-KR" altLang="en-US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로 주세요 </a:t>
            </a:r>
            <a:r>
              <a:rPr lang="en-US" altLang="ko-KR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for options</a:t>
            </a:r>
            <a:endParaRPr lang="ko-KR" altLang="en-US" sz="21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C999FA-B972-D0A7-C036-37673D0FB967}"/>
              </a:ext>
            </a:extLst>
          </p:cNvPr>
          <p:cNvSpPr txBox="1"/>
          <p:nvPr/>
        </p:nvSpPr>
        <p:spPr>
          <a:xfrm>
            <a:off x="1117600" y="7518400"/>
            <a:ext cx="6350000" cy="1692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1100">
                <a:solidFill>
                  <a:srgbClr val="71756C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Korean Cafe Phrases: A Briefing-Style Lesson</a:t>
            </a:r>
            <a:endParaRPr lang="ko-KR" altLang="en-US" sz="1100">
              <a:solidFill>
                <a:srgbClr val="71756C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91659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5CEE113-749A-4353-395E-121D5FD9599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DC32544-8868-94BD-B5D3-BE3D3C9249E9}"/>
              </a:ext>
            </a:extLst>
          </p:cNvPr>
          <p:cNvSpPr/>
          <p:nvPr/>
        </p:nvSpPr>
        <p:spPr>
          <a:xfrm>
            <a:off x="736600" y="787400"/>
            <a:ext cx="7302500" cy="7175500"/>
          </a:xfrm>
          <a:prstGeom prst="rect">
            <a:avLst/>
          </a:prstGeom>
          <a:solidFill>
            <a:srgbClr val="FFFFFF">
              <a:alpha val="96000"/>
            </a:srgbClr>
          </a:solidFill>
          <a:ln w="15240">
            <a:solidFill>
              <a:srgbClr val="DEE6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C06FE26E-9717-FAB4-1CB0-9534C50711AC}"/>
              </a:ext>
            </a:extLst>
          </p:cNvPr>
          <p:cNvSpPr/>
          <p:nvPr/>
        </p:nvSpPr>
        <p:spPr>
          <a:xfrm>
            <a:off x="1117600" y="1193800"/>
            <a:ext cx="1524000" cy="431800"/>
          </a:xfrm>
          <a:prstGeom prst="roundRect">
            <a:avLst/>
          </a:prstGeom>
          <a:solidFill>
            <a:srgbClr val="464E21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BSkorean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A27E5DF7-306E-0169-B7F7-C0A8D214055D}"/>
              </a:ext>
            </a:extLst>
          </p:cNvPr>
          <p:cNvSpPr/>
          <p:nvPr/>
        </p:nvSpPr>
        <p:spPr>
          <a:xfrm>
            <a:off x="2844800" y="1193800"/>
            <a:ext cx="1752600" cy="4318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Place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EBEC7C-F1F0-487D-C36B-5A756D9BFCD3}"/>
              </a:ext>
            </a:extLst>
          </p:cNvPr>
          <p:cNvSpPr txBox="1"/>
          <p:nvPr/>
        </p:nvSpPr>
        <p:spPr>
          <a:xfrm>
            <a:off x="1117600" y="1955800"/>
            <a:ext cx="6350000" cy="52322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3400" b="1">
                <a:solidFill>
                  <a:srgbClr val="332A1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Takeout or For Here</a:t>
            </a:r>
            <a:endParaRPr lang="ko-KR" altLang="en-US" sz="3400" b="1">
              <a:solidFill>
                <a:srgbClr val="332A1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9F180027-10F7-3E72-6B0C-8099C6C1EA5C}"/>
              </a:ext>
            </a:extLst>
          </p:cNvPr>
          <p:cNvSpPr/>
          <p:nvPr/>
        </p:nvSpPr>
        <p:spPr>
          <a:xfrm>
            <a:off x="1117600" y="3124200"/>
            <a:ext cx="1524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포장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3369A688-AA78-8E53-8B73-252BEB4A5612}"/>
              </a:ext>
            </a:extLst>
          </p:cNvPr>
          <p:cNvSpPr/>
          <p:nvPr/>
        </p:nvSpPr>
        <p:spPr>
          <a:xfrm>
            <a:off x="2794000" y="3124200"/>
            <a:ext cx="1524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매장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11338A11-9E7D-B138-1355-7519DBB55EA6}"/>
              </a:ext>
            </a:extLst>
          </p:cNvPr>
          <p:cNvSpPr/>
          <p:nvPr/>
        </p:nvSpPr>
        <p:spPr>
          <a:xfrm>
            <a:off x="4470400" y="3124200"/>
            <a:ext cx="1524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괜찮아요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35033C-A9D6-C026-CD46-8D9EF28C84D7}"/>
              </a:ext>
            </a:extLst>
          </p:cNvPr>
          <p:cNvSpPr txBox="1"/>
          <p:nvPr/>
        </p:nvSpPr>
        <p:spPr>
          <a:xfrm>
            <a:off x="1168400" y="3987800"/>
            <a:ext cx="6159500" cy="32316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</a:t>
            </a:r>
            <a:r>
              <a:rPr lang="ko-KR" altLang="en-US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포장 </a:t>
            </a:r>
            <a:r>
              <a:rPr lang="en-US" altLang="ko-KR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= to go</a:t>
            </a:r>
            <a:endParaRPr lang="ko-KR" altLang="en-US" sz="21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AD8A00-5869-E556-1269-A744A1C8EEE8}"/>
              </a:ext>
            </a:extLst>
          </p:cNvPr>
          <p:cNvSpPr txBox="1"/>
          <p:nvPr/>
        </p:nvSpPr>
        <p:spPr>
          <a:xfrm>
            <a:off x="1168400" y="4622800"/>
            <a:ext cx="6159500" cy="32316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</a:t>
            </a:r>
            <a:r>
              <a:rPr lang="ko-KR" altLang="en-US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매장 </a:t>
            </a:r>
            <a:r>
              <a:rPr lang="en-US" altLang="ko-KR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= for here</a:t>
            </a:r>
            <a:endParaRPr lang="ko-KR" altLang="en-US" sz="21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8603C0-BED0-A694-2BA3-29751EF80A6D}"/>
              </a:ext>
            </a:extLst>
          </p:cNvPr>
          <p:cNvSpPr txBox="1"/>
          <p:nvPr/>
        </p:nvSpPr>
        <p:spPr>
          <a:xfrm>
            <a:off x="1168400" y="5257800"/>
            <a:ext cx="6159500" cy="32316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Answer with the option you want</a:t>
            </a:r>
            <a:endParaRPr lang="ko-KR" altLang="en-US" sz="21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38FC97-A021-0D00-67A2-09CA86299B4E}"/>
              </a:ext>
            </a:extLst>
          </p:cNvPr>
          <p:cNvSpPr txBox="1"/>
          <p:nvPr/>
        </p:nvSpPr>
        <p:spPr>
          <a:xfrm>
            <a:off x="1117600" y="7518400"/>
            <a:ext cx="6350000" cy="1692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1100">
                <a:solidFill>
                  <a:srgbClr val="71756C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Korean Cafe Phrases: A Briefing-Style Lesson</a:t>
            </a:r>
            <a:endParaRPr lang="ko-KR" altLang="en-US" sz="1100">
              <a:solidFill>
                <a:srgbClr val="71756C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1681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E79BC15-3266-416F-5C38-26E04D1E8FB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7E78910-5A59-382D-24A4-9CF1957C8F7D}"/>
              </a:ext>
            </a:extLst>
          </p:cNvPr>
          <p:cNvSpPr/>
          <p:nvPr/>
        </p:nvSpPr>
        <p:spPr>
          <a:xfrm>
            <a:off x="736600" y="787400"/>
            <a:ext cx="7302500" cy="7175500"/>
          </a:xfrm>
          <a:prstGeom prst="rect">
            <a:avLst/>
          </a:prstGeom>
          <a:solidFill>
            <a:srgbClr val="FFFFFF">
              <a:alpha val="96000"/>
            </a:srgbClr>
          </a:solidFill>
          <a:ln w="15240">
            <a:solidFill>
              <a:srgbClr val="DEE6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10575FB1-403F-0623-761E-B6DD541D99F4}"/>
              </a:ext>
            </a:extLst>
          </p:cNvPr>
          <p:cNvSpPr/>
          <p:nvPr/>
        </p:nvSpPr>
        <p:spPr>
          <a:xfrm>
            <a:off x="1117600" y="1193800"/>
            <a:ext cx="1524000" cy="431800"/>
          </a:xfrm>
          <a:prstGeom prst="roundRect">
            <a:avLst/>
          </a:prstGeom>
          <a:solidFill>
            <a:srgbClr val="464E21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BSkorean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836153BE-6998-2D36-0FC7-62FCA6094783}"/>
              </a:ext>
            </a:extLst>
          </p:cNvPr>
          <p:cNvSpPr/>
          <p:nvPr/>
        </p:nvSpPr>
        <p:spPr>
          <a:xfrm>
            <a:off x="2844800" y="1193800"/>
            <a:ext cx="1752600" cy="4318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Payment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197B7-7937-98D7-76F0-7E65F955A96B}"/>
              </a:ext>
            </a:extLst>
          </p:cNvPr>
          <p:cNvSpPr txBox="1"/>
          <p:nvPr/>
        </p:nvSpPr>
        <p:spPr>
          <a:xfrm>
            <a:off x="1117600" y="1955800"/>
            <a:ext cx="6350000" cy="52322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3400" b="1">
                <a:solidFill>
                  <a:srgbClr val="332A1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Card and Receipt</a:t>
            </a:r>
            <a:endParaRPr lang="ko-KR" altLang="en-US" sz="3400" b="1">
              <a:solidFill>
                <a:srgbClr val="332A1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657F2E68-711E-C36A-F45B-7EFEB977FDC0}"/>
              </a:ext>
            </a:extLst>
          </p:cNvPr>
          <p:cNvSpPr/>
          <p:nvPr/>
        </p:nvSpPr>
        <p:spPr>
          <a:xfrm>
            <a:off x="1117600" y="3124200"/>
            <a:ext cx="1524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카드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BD7FB43C-A878-29F4-650B-2B858713D693}"/>
              </a:ext>
            </a:extLst>
          </p:cNvPr>
          <p:cNvSpPr/>
          <p:nvPr/>
        </p:nvSpPr>
        <p:spPr>
          <a:xfrm>
            <a:off x="2794000" y="3124200"/>
            <a:ext cx="1524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영수증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80085086-6A26-82AF-62B0-C126C3564ED5}"/>
              </a:ext>
            </a:extLst>
          </p:cNvPr>
          <p:cNvSpPr/>
          <p:nvPr/>
        </p:nvSpPr>
        <p:spPr>
          <a:xfrm>
            <a:off x="4470400" y="3124200"/>
            <a:ext cx="1524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결제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85958B-E548-9E72-D9D1-C60B92740628}"/>
              </a:ext>
            </a:extLst>
          </p:cNvPr>
          <p:cNvSpPr txBox="1"/>
          <p:nvPr/>
        </p:nvSpPr>
        <p:spPr>
          <a:xfrm>
            <a:off x="1168400" y="3987800"/>
            <a:ext cx="6159500" cy="32316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</a:t>
            </a:r>
            <a:r>
              <a:rPr lang="ko-KR" altLang="en-US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카드로 할게요 </a:t>
            </a:r>
            <a:r>
              <a:rPr lang="en-US" altLang="ko-KR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= I will pay by card</a:t>
            </a:r>
            <a:endParaRPr lang="ko-KR" altLang="en-US" sz="21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4A03DA-9D08-493E-F743-ACBA7D034172}"/>
              </a:ext>
            </a:extLst>
          </p:cNvPr>
          <p:cNvSpPr txBox="1"/>
          <p:nvPr/>
        </p:nvSpPr>
        <p:spPr>
          <a:xfrm>
            <a:off x="1168400" y="4622800"/>
            <a:ext cx="6159500" cy="32316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</a:t>
            </a:r>
            <a:r>
              <a:rPr lang="ko-KR" altLang="en-US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영수증 </a:t>
            </a:r>
            <a:r>
              <a:rPr lang="en-US" altLang="ko-KR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= receipt</a:t>
            </a:r>
            <a:endParaRPr lang="ko-KR" altLang="en-US" sz="21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E1EFBB-210A-9AB6-BECA-982BA85124D6}"/>
              </a:ext>
            </a:extLst>
          </p:cNvPr>
          <p:cNvSpPr txBox="1"/>
          <p:nvPr/>
        </p:nvSpPr>
        <p:spPr>
          <a:xfrm>
            <a:off x="1168400" y="5257800"/>
            <a:ext cx="6159500" cy="32316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</a:t>
            </a:r>
            <a:r>
              <a:rPr lang="ko-KR" altLang="en-US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아니요</a:t>
            </a:r>
            <a:r>
              <a:rPr lang="en-US" altLang="ko-KR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, </a:t>
            </a:r>
            <a:r>
              <a:rPr lang="ko-KR" altLang="en-US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괜찮아요 </a:t>
            </a:r>
            <a:r>
              <a:rPr lang="en-US" altLang="ko-KR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= No, that is okay</a:t>
            </a:r>
            <a:endParaRPr lang="ko-KR" altLang="en-US" sz="21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1B33D0-2E01-9042-4D12-A409DF66D762}"/>
              </a:ext>
            </a:extLst>
          </p:cNvPr>
          <p:cNvSpPr txBox="1"/>
          <p:nvPr/>
        </p:nvSpPr>
        <p:spPr>
          <a:xfrm>
            <a:off x="1117600" y="7518400"/>
            <a:ext cx="6350000" cy="1692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1100">
                <a:solidFill>
                  <a:srgbClr val="71756C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Korean Cafe Phrases: A Briefing-Style Lesson</a:t>
            </a:r>
            <a:endParaRPr lang="ko-KR" altLang="en-US" sz="1100">
              <a:solidFill>
                <a:srgbClr val="71756C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11339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4F8F120-C1CD-6EC4-CC47-35DFF98DC0F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0378480-9A3A-E13F-88CC-C32A83464599}"/>
              </a:ext>
            </a:extLst>
          </p:cNvPr>
          <p:cNvSpPr/>
          <p:nvPr/>
        </p:nvSpPr>
        <p:spPr>
          <a:xfrm>
            <a:off x="736600" y="787400"/>
            <a:ext cx="7302500" cy="7175500"/>
          </a:xfrm>
          <a:prstGeom prst="rect">
            <a:avLst/>
          </a:prstGeom>
          <a:solidFill>
            <a:srgbClr val="FFFFFF">
              <a:alpha val="96000"/>
            </a:srgbClr>
          </a:solidFill>
          <a:ln w="15240">
            <a:solidFill>
              <a:srgbClr val="DEE6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D62849F3-DCF2-062E-5D79-445AF74AE7A2}"/>
              </a:ext>
            </a:extLst>
          </p:cNvPr>
          <p:cNvSpPr/>
          <p:nvPr/>
        </p:nvSpPr>
        <p:spPr>
          <a:xfrm>
            <a:off x="1117600" y="1193800"/>
            <a:ext cx="1524000" cy="431800"/>
          </a:xfrm>
          <a:prstGeom prst="roundRect">
            <a:avLst/>
          </a:prstGeom>
          <a:solidFill>
            <a:srgbClr val="464E21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BSkorean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C0121AA9-1948-1A49-10C1-66189207B747}"/>
              </a:ext>
            </a:extLst>
          </p:cNvPr>
          <p:cNvSpPr/>
          <p:nvPr/>
        </p:nvSpPr>
        <p:spPr>
          <a:xfrm>
            <a:off x="2844800" y="1193800"/>
            <a:ext cx="1752600" cy="4318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Pickup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5066AD-DB88-0CD0-2E5C-0350D767F020}"/>
              </a:ext>
            </a:extLst>
          </p:cNvPr>
          <p:cNvSpPr txBox="1"/>
          <p:nvPr/>
        </p:nvSpPr>
        <p:spPr>
          <a:xfrm>
            <a:off x="1117600" y="1955800"/>
            <a:ext cx="6350000" cy="52322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3400" b="1">
                <a:solidFill>
                  <a:srgbClr val="332A1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Pickup and Pager</a:t>
            </a:r>
            <a:endParaRPr lang="ko-KR" altLang="en-US" sz="3400" b="1">
              <a:solidFill>
                <a:srgbClr val="332A1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E39E4E1C-9C09-56FA-E46E-97B9FAA22C22}"/>
              </a:ext>
            </a:extLst>
          </p:cNvPr>
          <p:cNvSpPr/>
          <p:nvPr/>
        </p:nvSpPr>
        <p:spPr>
          <a:xfrm>
            <a:off x="1117600" y="3124200"/>
            <a:ext cx="1524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진동벨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8EDC230B-88E5-1F44-104D-C8318CEF5A92}"/>
              </a:ext>
            </a:extLst>
          </p:cNvPr>
          <p:cNvSpPr/>
          <p:nvPr/>
        </p:nvSpPr>
        <p:spPr>
          <a:xfrm>
            <a:off x="2794000" y="3124200"/>
            <a:ext cx="1524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번호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C16467DB-1017-23C3-4BC8-BCB65EB32675}"/>
              </a:ext>
            </a:extLst>
          </p:cNvPr>
          <p:cNvSpPr/>
          <p:nvPr/>
        </p:nvSpPr>
        <p:spPr>
          <a:xfrm>
            <a:off x="4470400" y="3124200"/>
            <a:ext cx="1524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픽업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156B5F-B5D8-F22C-256A-96452E1EB52E}"/>
              </a:ext>
            </a:extLst>
          </p:cNvPr>
          <p:cNvSpPr txBox="1"/>
          <p:nvPr/>
        </p:nvSpPr>
        <p:spPr>
          <a:xfrm>
            <a:off x="1168400" y="3987800"/>
            <a:ext cx="6159500" cy="32316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</a:t>
            </a:r>
            <a:r>
              <a:rPr lang="ko-KR" altLang="en-US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진동벨 </a:t>
            </a:r>
            <a:r>
              <a:rPr lang="en-US" altLang="ko-KR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= vibration pager</a:t>
            </a:r>
            <a:endParaRPr lang="ko-KR" altLang="en-US" sz="21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02928E-B633-3514-6FD5-20D0F6504B03}"/>
              </a:ext>
            </a:extLst>
          </p:cNvPr>
          <p:cNvSpPr txBox="1"/>
          <p:nvPr/>
        </p:nvSpPr>
        <p:spPr>
          <a:xfrm>
            <a:off x="1168400" y="4622800"/>
            <a:ext cx="6159500" cy="32316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Wait until your drink is ready</a:t>
            </a:r>
            <a:endParaRPr lang="ko-KR" altLang="en-US" sz="21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F5C764-F7A8-336A-F5E3-9B58DEC16CA5}"/>
              </a:ext>
            </a:extLst>
          </p:cNvPr>
          <p:cNvSpPr txBox="1"/>
          <p:nvPr/>
        </p:nvSpPr>
        <p:spPr>
          <a:xfrm>
            <a:off x="1168400" y="5257800"/>
            <a:ext cx="6159500" cy="32316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Watch the pickup counter</a:t>
            </a:r>
            <a:endParaRPr lang="ko-KR" altLang="en-US" sz="21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A206E2-7330-3B9C-534E-6985D499298E}"/>
              </a:ext>
            </a:extLst>
          </p:cNvPr>
          <p:cNvSpPr txBox="1"/>
          <p:nvPr/>
        </p:nvSpPr>
        <p:spPr>
          <a:xfrm>
            <a:off x="1117600" y="7518400"/>
            <a:ext cx="6350000" cy="1692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1100">
                <a:solidFill>
                  <a:srgbClr val="71756C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Korean Cafe Phrases: A Briefing-Style Lesson</a:t>
            </a:r>
            <a:endParaRPr lang="ko-KR" altLang="en-US" sz="1100">
              <a:solidFill>
                <a:srgbClr val="71756C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8221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4588360-32FC-B307-73AF-3CEF7E5781C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44EEB060-0371-8515-440B-DF63BC902E94}"/>
              </a:ext>
            </a:extLst>
          </p:cNvPr>
          <p:cNvSpPr/>
          <p:nvPr/>
        </p:nvSpPr>
        <p:spPr>
          <a:xfrm>
            <a:off x="736600" y="787400"/>
            <a:ext cx="7302500" cy="7175500"/>
          </a:xfrm>
          <a:prstGeom prst="rect">
            <a:avLst/>
          </a:prstGeom>
          <a:solidFill>
            <a:srgbClr val="FFFFFF">
              <a:alpha val="96000"/>
            </a:srgbClr>
          </a:solidFill>
          <a:ln w="15240">
            <a:solidFill>
              <a:srgbClr val="DEE6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DABEE8C6-7598-BEE8-8BA7-F22997B8A5E4}"/>
              </a:ext>
            </a:extLst>
          </p:cNvPr>
          <p:cNvSpPr/>
          <p:nvPr/>
        </p:nvSpPr>
        <p:spPr>
          <a:xfrm>
            <a:off x="1117600" y="1193800"/>
            <a:ext cx="1524000" cy="431800"/>
          </a:xfrm>
          <a:prstGeom prst="roundRect">
            <a:avLst/>
          </a:prstGeom>
          <a:solidFill>
            <a:srgbClr val="464E21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BSkorean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422E5836-E32A-40FC-8AD8-20A91189740D}"/>
              </a:ext>
            </a:extLst>
          </p:cNvPr>
          <p:cNvSpPr/>
          <p:nvPr/>
        </p:nvSpPr>
        <p:spPr>
          <a:xfrm>
            <a:off x="2844800" y="1193800"/>
            <a:ext cx="1752600" cy="4318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Review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C3634E-E909-52AD-544D-C580930868D4}"/>
              </a:ext>
            </a:extLst>
          </p:cNvPr>
          <p:cNvSpPr txBox="1"/>
          <p:nvPr/>
        </p:nvSpPr>
        <p:spPr>
          <a:xfrm>
            <a:off x="1117600" y="1955800"/>
            <a:ext cx="6350000" cy="52322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3400" b="1">
                <a:solidFill>
                  <a:srgbClr val="332A1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Cafe Phrase Review</a:t>
            </a:r>
            <a:endParaRPr lang="ko-KR" altLang="en-US" sz="3400" b="1">
              <a:solidFill>
                <a:srgbClr val="332A1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682FA857-389D-B748-08E6-8AC82D75F0C8}"/>
              </a:ext>
            </a:extLst>
          </p:cNvPr>
          <p:cNvSpPr/>
          <p:nvPr/>
        </p:nvSpPr>
        <p:spPr>
          <a:xfrm>
            <a:off x="1117600" y="3124200"/>
            <a:ext cx="1524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주문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6DDC81A2-1414-AAEF-C6D1-562AF3714106}"/>
              </a:ext>
            </a:extLst>
          </p:cNvPr>
          <p:cNvSpPr/>
          <p:nvPr/>
        </p:nvSpPr>
        <p:spPr>
          <a:xfrm>
            <a:off x="2794000" y="3124200"/>
            <a:ext cx="1524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포장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6FDD6900-157F-7D00-CA2E-64C466592D7C}"/>
              </a:ext>
            </a:extLst>
          </p:cNvPr>
          <p:cNvSpPr/>
          <p:nvPr/>
        </p:nvSpPr>
        <p:spPr>
          <a:xfrm>
            <a:off x="4470400" y="3124200"/>
            <a:ext cx="1524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아이스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4D5742-D62B-9BAB-53B5-78AC2A610B3D}"/>
              </a:ext>
            </a:extLst>
          </p:cNvPr>
          <p:cNvSpPr txBox="1"/>
          <p:nvPr/>
        </p:nvSpPr>
        <p:spPr>
          <a:xfrm>
            <a:off x="1168400" y="3987800"/>
            <a:ext cx="6159500" cy="32316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Listen for the key option word</a:t>
            </a:r>
            <a:endParaRPr lang="ko-KR" altLang="en-US" sz="21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1303B5-463B-B3C1-AA5C-0B408D16B267}"/>
              </a:ext>
            </a:extLst>
          </p:cNvPr>
          <p:cNvSpPr txBox="1"/>
          <p:nvPr/>
        </p:nvSpPr>
        <p:spPr>
          <a:xfrm>
            <a:off x="1168400" y="4622800"/>
            <a:ext cx="6159500" cy="32316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Answer with a short phrase</a:t>
            </a:r>
            <a:endParaRPr lang="ko-KR" altLang="en-US" sz="21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6672B1-64C7-04A7-C4EC-B495EFDF69A2}"/>
              </a:ext>
            </a:extLst>
          </p:cNvPr>
          <p:cNvSpPr txBox="1"/>
          <p:nvPr/>
        </p:nvSpPr>
        <p:spPr>
          <a:xfrm>
            <a:off x="1168400" y="5257800"/>
            <a:ext cx="6159500" cy="32316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1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Practice again in Word Practice</a:t>
            </a:r>
            <a:endParaRPr lang="ko-KR" altLang="en-US" sz="21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944557-6E52-9ED6-494B-B1A04F4E822A}"/>
              </a:ext>
            </a:extLst>
          </p:cNvPr>
          <p:cNvSpPr txBox="1"/>
          <p:nvPr/>
        </p:nvSpPr>
        <p:spPr>
          <a:xfrm>
            <a:off x="1117600" y="7518400"/>
            <a:ext cx="6350000" cy="1692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1100">
                <a:solidFill>
                  <a:srgbClr val="71756C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Korean Cafe Phrases: A Briefing-Style Lesson</a:t>
            </a:r>
            <a:endParaRPr lang="ko-KR" altLang="en-US" sz="1100">
              <a:solidFill>
                <a:srgbClr val="71756C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4396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</Words>
  <Application>Microsoft Office PowerPoint</Application>
  <PresentationFormat>사용자 지정</PresentationFormat>
  <Paragraphs>60</Paragraphs>
  <Slides>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</vt:i4>
      </vt:variant>
    </vt:vector>
  </HeadingPairs>
  <TitlesOfParts>
    <vt:vector size="10" baseType="lpstr">
      <vt:lpstr>맑은 고딕</vt:lpstr>
      <vt:lpstr>Aptos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bsoeok lee</dc:creator>
  <cp:lastModifiedBy>bsoeok lee</cp:lastModifiedBy>
  <cp:revision>1</cp:revision>
  <dcterms:created xsi:type="dcterms:W3CDTF">2026-05-11T21:25:04Z</dcterms:created>
  <dcterms:modified xsi:type="dcterms:W3CDTF">2026-05-11T21:25:04Z</dcterms:modified>
</cp:coreProperties>
</file>