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ko-KR"/>
    </a:defPPr>
    <a:lvl1pPr marL="0" algn="l" defTabSz="614477" rtl="0" eaLnBrk="1" latinLnBrk="1" hangingPunct="1">
      <a:defRPr sz="1210" kern="1200">
        <a:solidFill>
          <a:schemeClr val="tx1"/>
        </a:solidFill>
        <a:latin typeface="+mn-lt"/>
        <a:ea typeface="+mn-ea"/>
        <a:cs typeface="+mn-cs"/>
      </a:defRPr>
    </a:lvl1pPr>
    <a:lvl2pPr marL="307238" algn="l" defTabSz="614477" rtl="0" eaLnBrk="1" latinLnBrk="1" hangingPunct="1">
      <a:defRPr sz="1210" kern="1200">
        <a:solidFill>
          <a:schemeClr val="tx1"/>
        </a:solidFill>
        <a:latin typeface="+mn-lt"/>
        <a:ea typeface="+mn-ea"/>
        <a:cs typeface="+mn-cs"/>
      </a:defRPr>
    </a:lvl2pPr>
    <a:lvl3pPr marL="614477" algn="l" defTabSz="614477" rtl="0" eaLnBrk="1" latinLnBrk="1" hangingPunct="1">
      <a:defRPr sz="1210" kern="1200">
        <a:solidFill>
          <a:schemeClr val="tx1"/>
        </a:solidFill>
        <a:latin typeface="+mn-lt"/>
        <a:ea typeface="+mn-ea"/>
        <a:cs typeface="+mn-cs"/>
      </a:defRPr>
    </a:lvl3pPr>
    <a:lvl4pPr marL="921715" algn="l" defTabSz="614477" rtl="0" eaLnBrk="1" latinLnBrk="1" hangingPunct="1">
      <a:defRPr sz="1210" kern="1200">
        <a:solidFill>
          <a:schemeClr val="tx1"/>
        </a:solidFill>
        <a:latin typeface="+mn-lt"/>
        <a:ea typeface="+mn-ea"/>
        <a:cs typeface="+mn-cs"/>
      </a:defRPr>
    </a:lvl4pPr>
    <a:lvl5pPr marL="1228954" algn="l" defTabSz="614477" rtl="0" eaLnBrk="1" latinLnBrk="1" hangingPunct="1">
      <a:defRPr sz="1210" kern="1200">
        <a:solidFill>
          <a:schemeClr val="tx1"/>
        </a:solidFill>
        <a:latin typeface="+mn-lt"/>
        <a:ea typeface="+mn-ea"/>
        <a:cs typeface="+mn-cs"/>
      </a:defRPr>
    </a:lvl5pPr>
    <a:lvl6pPr marL="1536192" algn="l" defTabSz="614477" rtl="0" eaLnBrk="1" latinLnBrk="1" hangingPunct="1">
      <a:defRPr sz="1210" kern="1200">
        <a:solidFill>
          <a:schemeClr val="tx1"/>
        </a:solidFill>
        <a:latin typeface="+mn-lt"/>
        <a:ea typeface="+mn-ea"/>
        <a:cs typeface="+mn-cs"/>
      </a:defRPr>
    </a:lvl6pPr>
    <a:lvl7pPr marL="1843430" algn="l" defTabSz="614477" rtl="0" eaLnBrk="1" latinLnBrk="1" hangingPunct="1">
      <a:defRPr sz="1210" kern="1200">
        <a:solidFill>
          <a:schemeClr val="tx1"/>
        </a:solidFill>
        <a:latin typeface="+mn-lt"/>
        <a:ea typeface="+mn-ea"/>
        <a:cs typeface="+mn-cs"/>
      </a:defRPr>
    </a:lvl7pPr>
    <a:lvl8pPr marL="2150669" algn="l" defTabSz="614477" rtl="0" eaLnBrk="1" latinLnBrk="1" hangingPunct="1">
      <a:defRPr sz="1210" kern="1200">
        <a:solidFill>
          <a:schemeClr val="tx1"/>
        </a:solidFill>
        <a:latin typeface="+mn-lt"/>
        <a:ea typeface="+mn-ea"/>
        <a:cs typeface="+mn-cs"/>
      </a:defRPr>
    </a:lvl8pPr>
    <a:lvl9pPr marL="2457907" algn="l" defTabSz="614477" rtl="0" eaLnBrk="1" latinLnBrk="1" hangingPunct="1">
      <a:defRPr sz="121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B6166-3A91-4FF1-920A-71FC2F9475D0}" type="datetimeFigureOut">
              <a:rPr lang="ko-KR" altLang="en-US" smtClean="0"/>
              <a:t>2026-05-14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5E956-0FBE-4028-97E8-FF550238CF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1355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14477" rtl="0" eaLnBrk="1" latinLnBrk="1" hangingPunct="1">
      <a:defRPr sz="806" kern="1200">
        <a:solidFill>
          <a:schemeClr val="tx1"/>
        </a:solidFill>
        <a:latin typeface="+mn-lt"/>
        <a:ea typeface="+mn-ea"/>
        <a:cs typeface="+mn-cs"/>
      </a:defRPr>
    </a:lvl1pPr>
    <a:lvl2pPr marL="307238" algn="l" defTabSz="614477" rtl="0" eaLnBrk="1" latinLnBrk="1" hangingPunct="1">
      <a:defRPr sz="806" kern="1200">
        <a:solidFill>
          <a:schemeClr val="tx1"/>
        </a:solidFill>
        <a:latin typeface="+mn-lt"/>
        <a:ea typeface="+mn-ea"/>
        <a:cs typeface="+mn-cs"/>
      </a:defRPr>
    </a:lvl2pPr>
    <a:lvl3pPr marL="614477" algn="l" defTabSz="614477" rtl="0" eaLnBrk="1" latinLnBrk="1" hangingPunct="1">
      <a:defRPr sz="806" kern="1200">
        <a:solidFill>
          <a:schemeClr val="tx1"/>
        </a:solidFill>
        <a:latin typeface="+mn-lt"/>
        <a:ea typeface="+mn-ea"/>
        <a:cs typeface="+mn-cs"/>
      </a:defRPr>
    </a:lvl3pPr>
    <a:lvl4pPr marL="921715" algn="l" defTabSz="614477" rtl="0" eaLnBrk="1" latinLnBrk="1" hangingPunct="1">
      <a:defRPr sz="806" kern="1200">
        <a:solidFill>
          <a:schemeClr val="tx1"/>
        </a:solidFill>
        <a:latin typeface="+mn-lt"/>
        <a:ea typeface="+mn-ea"/>
        <a:cs typeface="+mn-cs"/>
      </a:defRPr>
    </a:lvl4pPr>
    <a:lvl5pPr marL="1228954" algn="l" defTabSz="614477" rtl="0" eaLnBrk="1" latinLnBrk="1" hangingPunct="1">
      <a:defRPr sz="806" kern="1200">
        <a:solidFill>
          <a:schemeClr val="tx1"/>
        </a:solidFill>
        <a:latin typeface="+mn-lt"/>
        <a:ea typeface="+mn-ea"/>
        <a:cs typeface="+mn-cs"/>
      </a:defRPr>
    </a:lvl5pPr>
    <a:lvl6pPr marL="1536192" algn="l" defTabSz="614477" rtl="0" eaLnBrk="1" latinLnBrk="1" hangingPunct="1">
      <a:defRPr sz="806" kern="1200">
        <a:solidFill>
          <a:schemeClr val="tx1"/>
        </a:solidFill>
        <a:latin typeface="+mn-lt"/>
        <a:ea typeface="+mn-ea"/>
        <a:cs typeface="+mn-cs"/>
      </a:defRPr>
    </a:lvl6pPr>
    <a:lvl7pPr marL="1843430" algn="l" defTabSz="614477" rtl="0" eaLnBrk="1" latinLnBrk="1" hangingPunct="1">
      <a:defRPr sz="806" kern="1200">
        <a:solidFill>
          <a:schemeClr val="tx1"/>
        </a:solidFill>
        <a:latin typeface="+mn-lt"/>
        <a:ea typeface="+mn-ea"/>
        <a:cs typeface="+mn-cs"/>
      </a:defRPr>
    </a:lvl7pPr>
    <a:lvl8pPr marL="2150669" algn="l" defTabSz="614477" rtl="0" eaLnBrk="1" latinLnBrk="1" hangingPunct="1">
      <a:defRPr sz="806" kern="1200">
        <a:solidFill>
          <a:schemeClr val="tx1"/>
        </a:solidFill>
        <a:latin typeface="+mn-lt"/>
        <a:ea typeface="+mn-ea"/>
        <a:cs typeface="+mn-cs"/>
      </a:defRPr>
    </a:lvl8pPr>
    <a:lvl9pPr marL="2457907" algn="l" defTabSz="614477" rtl="0" eaLnBrk="1" latinLnBrk="1" hangingPunct="1">
      <a:defRPr sz="8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The opening slide sets the real-life situation. A learner is at an apartment door receiving a food delivery after using a Korean app. The article should explain that delivery app screens are not random. They follow a flow: choose food, check the cart, confirm the address, review price, pay, and watch arrival time. This first slide gives the learner a clear reason to read the labels carefully.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5E956-0FBE-4028-97E8-FF550238CFC4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524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This slide introduces the main labels learners should recognize first. </a:t>
            </a:r>
            <a:r>
              <a:rPr lang="ko-KR" altLang="en-US"/>
              <a:t>배달 </a:t>
            </a:r>
            <a:r>
              <a:rPr lang="en-US" altLang="ko-KR"/>
              <a:t>is the broad delivery idea, while </a:t>
            </a:r>
            <a:r>
              <a:rPr lang="ko-KR" altLang="en-US"/>
              <a:t>주문 </a:t>
            </a:r>
            <a:r>
              <a:rPr lang="en-US" altLang="ko-KR"/>
              <a:t>is the order itself. </a:t>
            </a:r>
            <a:r>
              <a:rPr lang="ko-KR" altLang="en-US"/>
              <a:t>메뉴 </a:t>
            </a:r>
            <a:r>
              <a:rPr lang="en-US" altLang="ko-KR"/>
              <a:t>starts the food choice, and </a:t>
            </a:r>
            <a:r>
              <a:rPr lang="ko-KR" altLang="en-US"/>
              <a:t>장바구니 </a:t>
            </a:r>
            <a:r>
              <a:rPr lang="en-US" altLang="ko-KR"/>
              <a:t>holds the selected items before payment. </a:t>
            </a:r>
            <a:r>
              <a:rPr lang="ko-KR" altLang="en-US"/>
              <a:t>쿠폰 </a:t>
            </a:r>
            <a:r>
              <a:rPr lang="en-US" altLang="ko-KR"/>
              <a:t>and </a:t>
            </a:r>
            <a:r>
              <a:rPr lang="ko-KR" altLang="en-US"/>
              <a:t>할인 </a:t>
            </a:r>
            <a:r>
              <a:rPr lang="en-US" altLang="ko-KR"/>
              <a:t>can reduce the price, and </a:t>
            </a:r>
            <a:r>
              <a:rPr lang="ko-KR" altLang="en-US"/>
              <a:t>결제 </a:t>
            </a:r>
            <a:r>
              <a:rPr lang="en-US" altLang="ko-KR"/>
              <a:t>is the final payment step. The article expands this into a full table with every selected word from the Wordbook database.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5E956-0FBE-4028-97E8-FF550238CFC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6192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This slide explains formula-style reading. Delivery apps often use compact labels rather than full sentences. Learners can read the main noun first, then the action word after it. </a:t>
            </a:r>
            <a:r>
              <a:rPr lang="ko-KR" altLang="en-US"/>
              <a:t>선택 </a:t>
            </a:r>
            <a:r>
              <a:rPr lang="en-US" altLang="ko-KR"/>
              <a:t>means choose, </a:t>
            </a:r>
            <a:r>
              <a:rPr lang="ko-KR" altLang="en-US"/>
              <a:t>적용 </a:t>
            </a:r>
            <a:r>
              <a:rPr lang="en-US" altLang="ko-KR"/>
              <a:t>means apply, </a:t>
            </a:r>
            <a:r>
              <a:rPr lang="ko-KR" altLang="en-US"/>
              <a:t>확인 </a:t>
            </a:r>
            <a:r>
              <a:rPr lang="en-US" altLang="ko-KR"/>
              <a:t>means check, and </a:t>
            </a:r>
            <a:r>
              <a:rPr lang="ko-KR" altLang="en-US"/>
              <a:t>입력 </a:t>
            </a:r>
            <a:r>
              <a:rPr lang="en-US" altLang="ko-KR"/>
              <a:t>means enter. These action words help the learner understand what the screen wants. The article will connect formulas to address, payment, coupon, and arrival labels.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5E956-0FBE-4028-97E8-FF550238CFC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9179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This slide turns vocabulary into a working routine. Step one is about food: choose the menu and check the cart. Step two is about delivery details: confirm the address, request field, and arrival time. Step three is about money: review coupons, discounts, delivery fee, payment method, and final payment. The article should make this feel like a practical checklist rather than a grammar lesson.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5E956-0FBE-4028-97E8-FF550238CFC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867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The final slide prepares mistakes and practice. Beginners may trust a saved address without checking it, or miss the delivery fee before payment. They may also think </a:t>
            </a:r>
            <a:r>
              <a:rPr lang="ko-KR" altLang="en-US"/>
              <a:t>취소요청 </a:t>
            </a:r>
            <a:r>
              <a:rPr lang="en-US" altLang="ko-KR"/>
              <a:t>means cancellation is already complete, but it is only a request. </a:t>
            </a:r>
            <a:r>
              <a:rPr lang="ko-KR" altLang="en-US"/>
              <a:t>요청사항 </a:t>
            </a:r>
            <a:r>
              <a:rPr lang="en-US" altLang="ko-KR"/>
              <a:t>should be short and practical. The article closes with quick recognition questions, a mini scenario, a review table, and a clear takeaway for ordering food safely in Korea.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5E956-0FBE-4028-97E8-FF550238CFC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204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209B3A-BC7C-9A74-6618-4F9C7D907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21796E2-E96A-8442-4A9F-8559F07F7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1440"/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8D9B210-EDCA-6179-16DC-1770E920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2789-6F11-4E95-8DC2-F856C780D9C9}" type="datetimeFigureOut">
              <a:rPr lang="ko-KR" altLang="en-US" smtClean="0"/>
              <a:t>2026-05-14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15806F6-BB66-3BFE-5B37-FFAC7B670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3D1345-68B4-AB9A-2ED3-2E52C901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F2B7-1BDE-425C-BA4F-F1BB48D720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7275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037E1E-F5AF-18B2-B710-1FFAA8285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F488259-D0F6-BDA8-7DEB-A5F7CA143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C1C24A2-5464-E0F7-817A-8573D5C18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2789-6F11-4E95-8DC2-F856C780D9C9}" type="datetimeFigureOut">
              <a:rPr lang="ko-KR" altLang="en-US" smtClean="0"/>
              <a:t>2026-05-14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F68EBAA-7794-A499-EC4A-ACA2F027C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B681327-A945-9C29-91A8-AA12906FA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F2B7-1BDE-425C-BA4F-F1BB48D720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92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DBBB6C5-5A64-32C5-2AAF-E1E22977D2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62FE230-FEDB-8202-B661-6A230186A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FE3C438-6705-A39A-4953-0644704AF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2789-6F11-4E95-8DC2-F856C780D9C9}" type="datetimeFigureOut">
              <a:rPr lang="ko-KR" altLang="en-US" smtClean="0"/>
              <a:t>2026-05-14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E3527CB-BC23-FFE2-E0B2-25A1924D0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2E9B08-F2B7-16C3-C2F9-5619BC425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F2B7-1BDE-425C-BA4F-F1BB48D720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147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1A5A6E-34C0-5511-5FB2-D1AF6AB8F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CB8918-AD34-66F3-9695-33BEEC04F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5EFEAD-00E1-2ABA-48B4-0A0FE3FB9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2789-6F11-4E95-8DC2-F856C780D9C9}" type="datetimeFigureOut">
              <a:rPr lang="ko-KR" altLang="en-US" smtClean="0"/>
              <a:t>2026-05-14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1FB2196-C03A-B9F7-0317-5BA09F00C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A8E8036-EC8D-5775-9187-D8DE1389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F2B7-1BDE-425C-BA4F-F1BB48D720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5413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80BA15-2EE3-4FB1-0196-0EAFB496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8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FF99A55-0BC9-BB42-3264-59AAE410C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8"/>
          </a:xfrm>
        </p:spPr>
        <p:txBody>
          <a:bodyPr/>
          <a:lstStyle>
            <a:lvl1pPr marL="0" indent="0">
              <a:buNone/>
              <a:defRPr sz="1440">
                <a:solidFill>
                  <a:schemeClr val="tx1">
                    <a:tint val="82000"/>
                  </a:schemeClr>
                </a:solidFill>
              </a:defRPr>
            </a:lvl1pPr>
            <a:lvl2pPr marL="27432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2pPr>
            <a:lvl3pPr marL="548640" indent="0">
              <a:buNone/>
              <a:defRPr sz="1080">
                <a:solidFill>
                  <a:schemeClr val="tx1">
                    <a:tint val="82000"/>
                  </a:schemeClr>
                </a:solidFill>
              </a:defRPr>
            </a:lvl3pPr>
            <a:lvl4pPr marL="822960" indent="0">
              <a:buNone/>
              <a:defRPr sz="960">
                <a:solidFill>
                  <a:schemeClr val="tx1">
                    <a:tint val="82000"/>
                  </a:schemeClr>
                </a:solidFill>
              </a:defRPr>
            </a:lvl4pPr>
            <a:lvl5pPr marL="1097280" indent="0">
              <a:buNone/>
              <a:defRPr sz="960">
                <a:solidFill>
                  <a:schemeClr val="tx1">
                    <a:tint val="82000"/>
                  </a:schemeClr>
                </a:solidFill>
              </a:defRPr>
            </a:lvl5pPr>
            <a:lvl6pPr marL="1371600" indent="0">
              <a:buNone/>
              <a:defRPr sz="960">
                <a:solidFill>
                  <a:schemeClr val="tx1">
                    <a:tint val="82000"/>
                  </a:schemeClr>
                </a:solidFill>
              </a:defRPr>
            </a:lvl6pPr>
            <a:lvl7pPr marL="1645920" indent="0">
              <a:buNone/>
              <a:defRPr sz="960">
                <a:solidFill>
                  <a:schemeClr val="tx1">
                    <a:tint val="82000"/>
                  </a:schemeClr>
                </a:solidFill>
              </a:defRPr>
            </a:lvl7pPr>
            <a:lvl8pPr marL="1920240" indent="0">
              <a:buNone/>
              <a:defRPr sz="960">
                <a:solidFill>
                  <a:schemeClr val="tx1">
                    <a:tint val="82000"/>
                  </a:schemeClr>
                </a:solidFill>
              </a:defRPr>
            </a:lvl8pPr>
            <a:lvl9pPr marL="2194560" indent="0">
              <a:buNone/>
              <a:defRPr sz="9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EDF57D7-5B85-883F-B472-3CB92B1F0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2789-6F11-4E95-8DC2-F856C780D9C9}" type="datetimeFigureOut">
              <a:rPr lang="ko-KR" altLang="en-US" smtClean="0"/>
              <a:t>2026-05-14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D1FA602-ABF0-E131-709F-AD017726E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0E004DE-D6A4-F2C8-5911-0C51EEB15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F2B7-1BDE-425C-BA4F-F1BB48D720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694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CE6510-D69D-C391-48AF-98AF1A46B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513409C-6A5B-B2F7-3DD5-5E3F0F46B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D28DB81-8080-4C4A-1CAC-16BEE1479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92C70DE-DAC2-2818-8592-4BE5AB8F6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2789-6F11-4E95-8DC2-F856C780D9C9}" type="datetimeFigureOut">
              <a:rPr lang="ko-KR" altLang="en-US" smtClean="0"/>
              <a:t>2026-05-14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2C73F99-95A2-6B22-16EF-627FA22FE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9BBA5EA-62BD-B0AE-8296-39DDA7EEB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F2B7-1BDE-425C-BA4F-F1BB48D720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714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90A0B6-098C-2F36-2C55-08883DFFE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31C3B38-EBF0-CC2A-A6FB-034CE9CCF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2"/>
            <a:ext cx="5157787" cy="823913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B1C4A8C-F8FD-6B7D-DAA9-E3DCF1E66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6D0CF26-384D-560B-767F-9102DEA10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2"/>
            <a:ext cx="5183188" cy="823913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36DC017-10D1-EBB2-280E-0768B8F9D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5167934-4119-826B-98E3-62AD380B3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2789-6F11-4E95-8DC2-F856C780D9C9}" type="datetimeFigureOut">
              <a:rPr lang="ko-KR" altLang="en-US" smtClean="0"/>
              <a:t>2026-05-14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AC84F9A-72FB-D2E7-5AEC-E8D3AA9EB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C1191FB-B392-DB46-60A9-ED2E4D97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F2B7-1BDE-425C-BA4F-F1BB48D720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9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AE20A2-A8FB-FF32-1471-9EF9E5E78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8CF9E2A-5A67-21E3-D786-CEE84E961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2789-6F11-4E95-8DC2-F856C780D9C9}" type="datetimeFigureOut">
              <a:rPr lang="ko-KR" altLang="en-US" smtClean="0"/>
              <a:t>2026-05-14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3E42BB-63D0-1F91-96E3-F1411601C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39BB8EB-8D7E-C0D7-A743-C3986EF67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F2B7-1BDE-425C-BA4F-F1BB48D720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58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381EBA3-B2AA-85E7-B63C-0A266C793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2789-6F11-4E95-8DC2-F856C780D9C9}" type="datetimeFigureOut">
              <a:rPr lang="ko-KR" altLang="en-US" smtClean="0"/>
              <a:t>2026-05-14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FD359F2-C09A-B1D4-E1CA-843B74473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A1D3F2-CA80-A774-48F1-CF8D9FE0B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F2B7-1BDE-425C-BA4F-F1BB48D720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195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B0BCA6-5BA1-D94A-5130-01BEFF714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61045C-014B-F515-B39C-BD778F26F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97F44A1-7967-311A-3310-5F9CA3691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15BB709-E1E4-8D32-D32F-E1D8CFD7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2789-6F11-4E95-8DC2-F856C780D9C9}" type="datetimeFigureOut">
              <a:rPr lang="ko-KR" altLang="en-US" smtClean="0"/>
              <a:t>2026-05-14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CFE36E0-9E85-BADC-0184-6628B369B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7FBF7D7-EBE1-4B52-DCF4-686893C62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F2B7-1BDE-425C-BA4F-F1BB48D720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496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547EC2-2CFA-D7B1-B855-66343BC1B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2371EC2-6B05-2F9F-41EE-BB99173438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5DBCA32-978F-8C46-C198-74DCC4D8F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69732FA-BB09-122B-9381-DAAE57E5F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2789-6F11-4E95-8DC2-F856C780D9C9}" type="datetimeFigureOut">
              <a:rPr lang="ko-KR" altLang="en-US" smtClean="0"/>
              <a:t>2026-05-14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2326D6A-9D89-108F-1E41-841BA57F8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629A056-739C-8053-7837-B5D1CAE9B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F2B7-1BDE-425C-BA4F-F1BB48D720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700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F71BEAC-5664-0BBB-9752-D1B5F93EA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C23F978-C342-5FFF-0889-8DD114DDE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E696E-7F0D-6879-C9EC-F3FC79CA88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082789-6F11-4E95-8DC2-F856C780D9C9}" type="datetimeFigureOut">
              <a:rPr lang="ko-KR" altLang="en-US" smtClean="0"/>
              <a:t>2026-05-14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1F02AA-E08B-88AC-080A-07546B480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67CE9A-0B2A-3199-6C23-0EB3A692A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98F2B7-1BDE-425C-BA4F-F1BB48D720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092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48640" rtl="0" eaLnBrk="1" latinLnBrk="1" hangingPunct="1">
        <a:lnSpc>
          <a:spcPct val="90000"/>
        </a:lnSpc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548640" rtl="0" eaLnBrk="1" latinLnBrk="1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37160" algn="l" defTabSz="548640" rtl="0" eaLnBrk="1" latinLnBrk="1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1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1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1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1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1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1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1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548640" rtl="0" eaLnBrk="1" latinLnBrk="1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1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1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1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1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1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1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1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1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D6B2FAC-3B9C-58F6-6FD7-4697E425659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FC5196B4-8EB6-D413-BCA0-E9EB9569B3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1812">
              <a:alpha val="54000"/>
            </a:srgb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BCF7C48-4DFD-60E3-848A-934318A69973}"/>
              </a:ext>
            </a:extLst>
          </p:cNvPr>
          <p:cNvSpPr/>
          <p:nvPr/>
        </p:nvSpPr>
        <p:spPr>
          <a:xfrm>
            <a:off x="0" y="0"/>
            <a:ext cx="5461000" cy="6858000"/>
          </a:xfrm>
          <a:prstGeom prst="rect">
            <a:avLst/>
          </a:prstGeom>
          <a:solidFill>
            <a:srgbClr val="201810">
              <a:alpha val="94000"/>
            </a:srgb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2BE4B4-1BD5-3D13-78C0-F00EA4FF287E}"/>
              </a:ext>
            </a:extLst>
          </p:cNvPr>
          <p:cNvSpPr txBox="1"/>
          <p:nvPr/>
        </p:nvSpPr>
        <p:spPr>
          <a:xfrm>
            <a:off x="533400" y="685800"/>
            <a:ext cx="3175000" cy="400110"/>
          </a:xfrm>
          <a:prstGeom prst="rect">
            <a:avLst/>
          </a:prstGeom>
          <a:noFill/>
        </p:spPr>
        <p:txBody>
          <a:bodyPr vert="horz" wrap="square" lIns="127000" tIns="76200" rIns="127000" bIns="76200" rtlCol="0">
            <a:spAutoFit/>
          </a:bodyPr>
          <a:lstStyle/>
          <a:p>
            <a:r>
              <a:rPr lang="en-US" altLang="ko-KR" sz="1600" b="1">
                <a:solidFill>
                  <a:srgbClr val="C3E38E"/>
                </a:solidFill>
                <a:latin typeface="Aptos" panose="020B0004020202020204" pitchFamily="34" charset="0"/>
              </a:rPr>
              <a:t>Photo briefing</a:t>
            </a:r>
            <a:endParaRPr lang="ko-KR" altLang="en-US" sz="1600" b="1">
              <a:solidFill>
                <a:srgbClr val="C3E38E"/>
              </a:solidFill>
              <a:latin typeface="Aptos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726B4A-9C8C-27D2-25FB-DA6D6AD8918B}"/>
              </a:ext>
            </a:extLst>
          </p:cNvPr>
          <p:cNvSpPr txBox="1"/>
          <p:nvPr/>
        </p:nvSpPr>
        <p:spPr>
          <a:xfrm>
            <a:off x="533400" y="1117600"/>
            <a:ext cx="4508500" cy="1200329"/>
          </a:xfrm>
          <a:prstGeom prst="rect">
            <a:avLst/>
          </a:prstGeom>
          <a:noFill/>
        </p:spPr>
        <p:txBody>
          <a:bodyPr vert="horz" wrap="square" lIns="127000" tIns="76200" rIns="127000" bIns="76200" rtlCol="0">
            <a:spAutoFit/>
          </a:bodyPr>
          <a:lstStyle/>
          <a:p>
            <a:r>
              <a:rPr lang="en-US" altLang="ko-KR" sz="3400" b="1">
                <a:solidFill>
                  <a:srgbClr val="FFFFFF"/>
                </a:solidFill>
                <a:latin typeface="Aptos" panose="020B0004020202020204" pitchFamily="34" charset="0"/>
              </a:rPr>
              <a:t>Korean Delivery App Words</a:t>
            </a:r>
            <a:endParaRPr lang="ko-KR" altLang="en-US" sz="3400" b="1">
              <a:solidFill>
                <a:srgbClr val="FFFFFF"/>
              </a:solidFill>
              <a:latin typeface="Aptos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CAD35-9136-AE04-160F-0EF8E45533C9}"/>
              </a:ext>
            </a:extLst>
          </p:cNvPr>
          <p:cNvSpPr txBox="1"/>
          <p:nvPr/>
        </p:nvSpPr>
        <p:spPr>
          <a:xfrm>
            <a:off x="584200" y="2413000"/>
            <a:ext cx="4318000" cy="707886"/>
          </a:xfrm>
          <a:prstGeom prst="rect">
            <a:avLst/>
          </a:prstGeom>
          <a:noFill/>
        </p:spPr>
        <p:txBody>
          <a:bodyPr vert="horz" wrap="square" lIns="127000" tIns="76200" rIns="127000" bIns="76200" rtlCol="0">
            <a:spAutoFit/>
          </a:bodyPr>
          <a:lstStyle/>
          <a:p>
            <a:r>
              <a:rPr lang="en-US" altLang="ko-KR" sz="1800">
                <a:solidFill>
                  <a:srgbClr val="F3EEE8"/>
                </a:solidFill>
                <a:latin typeface="Aptos" panose="020B0004020202020204" pitchFamily="34" charset="0"/>
              </a:rPr>
              <a:t>Order food, check address, pay safely, and read arrival time</a:t>
            </a:r>
            <a:endParaRPr lang="ko-KR" altLang="en-US" sz="1800">
              <a:solidFill>
                <a:srgbClr val="F3EEE8"/>
              </a:solidFill>
              <a:latin typeface="Aptos" panose="020B0004020202020204" pitchFamily="34" charset="0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B15BCB2F-DFE5-AD47-DBCF-53FF62B8F6A1}"/>
              </a:ext>
            </a:extLst>
          </p:cNvPr>
          <p:cNvSpPr/>
          <p:nvPr/>
        </p:nvSpPr>
        <p:spPr>
          <a:xfrm>
            <a:off x="609600" y="3733800"/>
            <a:ext cx="1803400" cy="393700"/>
          </a:xfrm>
          <a:prstGeom prst="roundRect">
            <a:avLst/>
          </a:prstGeom>
          <a:solidFill>
            <a:srgbClr val="C3E38E">
              <a:alpha val="98000"/>
            </a:srgb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2C77C7-4C22-34F3-E3D3-0BDDDB4861A6}"/>
              </a:ext>
            </a:extLst>
          </p:cNvPr>
          <p:cNvSpPr txBox="1"/>
          <p:nvPr/>
        </p:nvSpPr>
        <p:spPr>
          <a:xfrm>
            <a:off x="673100" y="3746500"/>
            <a:ext cx="1676400" cy="384721"/>
          </a:xfrm>
          <a:prstGeom prst="rect">
            <a:avLst/>
          </a:prstGeom>
          <a:noFill/>
        </p:spPr>
        <p:txBody>
          <a:bodyPr vert="horz" wrap="square" lIns="127000" tIns="76200" rIns="127000" bIns="76200" rtlCol="0">
            <a:spAutoFit/>
          </a:bodyPr>
          <a:lstStyle/>
          <a:p>
            <a:r>
              <a:rPr lang="ko-KR" altLang="en-US" sz="1500" b="1">
                <a:solidFill>
                  <a:srgbClr val="2B2117"/>
                </a:solidFill>
                <a:latin typeface="Aptos" panose="020B0004020202020204" pitchFamily="34" charset="0"/>
              </a:rPr>
              <a:t>배달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2F631F9E-5CD4-2894-BD71-9905AB3FC375}"/>
              </a:ext>
            </a:extLst>
          </p:cNvPr>
          <p:cNvSpPr/>
          <p:nvPr/>
        </p:nvSpPr>
        <p:spPr>
          <a:xfrm>
            <a:off x="609600" y="4216400"/>
            <a:ext cx="1803400" cy="393700"/>
          </a:xfrm>
          <a:prstGeom prst="roundRect">
            <a:avLst/>
          </a:prstGeom>
          <a:solidFill>
            <a:srgbClr val="C3E38E">
              <a:alpha val="98000"/>
            </a:srgb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913843-8271-08FD-DEF7-894331DBC2F9}"/>
              </a:ext>
            </a:extLst>
          </p:cNvPr>
          <p:cNvSpPr txBox="1"/>
          <p:nvPr/>
        </p:nvSpPr>
        <p:spPr>
          <a:xfrm>
            <a:off x="673100" y="4229100"/>
            <a:ext cx="1676400" cy="384721"/>
          </a:xfrm>
          <a:prstGeom prst="rect">
            <a:avLst/>
          </a:prstGeom>
          <a:noFill/>
        </p:spPr>
        <p:txBody>
          <a:bodyPr vert="horz" wrap="square" lIns="127000" tIns="76200" rIns="127000" bIns="76200" rtlCol="0">
            <a:spAutoFit/>
          </a:bodyPr>
          <a:lstStyle/>
          <a:p>
            <a:r>
              <a:rPr lang="ko-KR" altLang="en-US" sz="1500" b="1">
                <a:solidFill>
                  <a:srgbClr val="2B2117"/>
                </a:solidFill>
                <a:latin typeface="Aptos" panose="020B0004020202020204" pitchFamily="34" charset="0"/>
              </a:rPr>
              <a:t>주문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F42387DE-8172-2A69-A514-6CCC597AF9C3}"/>
              </a:ext>
            </a:extLst>
          </p:cNvPr>
          <p:cNvSpPr/>
          <p:nvPr/>
        </p:nvSpPr>
        <p:spPr>
          <a:xfrm>
            <a:off x="609600" y="4699000"/>
            <a:ext cx="1803400" cy="393700"/>
          </a:xfrm>
          <a:prstGeom prst="roundRect">
            <a:avLst/>
          </a:prstGeom>
          <a:solidFill>
            <a:srgbClr val="C3E38E">
              <a:alpha val="98000"/>
            </a:srgb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12B5AF-D552-B52B-7781-F1BA93704406}"/>
              </a:ext>
            </a:extLst>
          </p:cNvPr>
          <p:cNvSpPr txBox="1"/>
          <p:nvPr/>
        </p:nvSpPr>
        <p:spPr>
          <a:xfrm>
            <a:off x="673100" y="4711700"/>
            <a:ext cx="1676400" cy="384721"/>
          </a:xfrm>
          <a:prstGeom prst="rect">
            <a:avLst/>
          </a:prstGeom>
          <a:noFill/>
        </p:spPr>
        <p:txBody>
          <a:bodyPr vert="horz" wrap="square" lIns="127000" tIns="76200" rIns="127000" bIns="76200" rtlCol="0">
            <a:spAutoFit/>
          </a:bodyPr>
          <a:lstStyle/>
          <a:p>
            <a:r>
              <a:rPr lang="ko-KR" altLang="en-US" sz="1500" b="1">
                <a:solidFill>
                  <a:srgbClr val="2B2117"/>
                </a:solidFill>
                <a:latin typeface="Aptos" panose="020B0004020202020204" pitchFamily="34" charset="0"/>
              </a:rPr>
              <a:t>메뉴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CCBE3EE1-19CB-8559-C1D8-E48ED925F4C2}"/>
              </a:ext>
            </a:extLst>
          </p:cNvPr>
          <p:cNvSpPr/>
          <p:nvPr/>
        </p:nvSpPr>
        <p:spPr>
          <a:xfrm>
            <a:off x="609600" y="5181600"/>
            <a:ext cx="1803400" cy="393700"/>
          </a:xfrm>
          <a:prstGeom prst="roundRect">
            <a:avLst/>
          </a:prstGeom>
          <a:solidFill>
            <a:srgbClr val="C3E38E">
              <a:alpha val="98000"/>
            </a:srgb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5FAD95-94F6-5937-4B43-A0A45570A341}"/>
              </a:ext>
            </a:extLst>
          </p:cNvPr>
          <p:cNvSpPr txBox="1"/>
          <p:nvPr/>
        </p:nvSpPr>
        <p:spPr>
          <a:xfrm>
            <a:off x="673100" y="5194300"/>
            <a:ext cx="1676400" cy="384721"/>
          </a:xfrm>
          <a:prstGeom prst="rect">
            <a:avLst/>
          </a:prstGeom>
          <a:noFill/>
        </p:spPr>
        <p:txBody>
          <a:bodyPr vert="horz" wrap="square" lIns="127000" tIns="76200" rIns="127000" bIns="76200" rtlCol="0">
            <a:spAutoFit/>
          </a:bodyPr>
          <a:lstStyle/>
          <a:p>
            <a:r>
              <a:rPr lang="ko-KR" altLang="en-US" sz="1500" b="1">
                <a:solidFill>
                  <a:srgbClr val="2B2117"/>
                </a:solidFill>
                <a:latin typeface="Aptos" panose="020B0004020202020204" pitchFamily="34" charset="0"/>
              </a:rPr>
              <a:t>장바구니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09E0F774-A177-E6B6-DD78-BBE95720484D}"/>
              </a:ext>
            </a:extLst>
          </p:cNvPr>
          <p:cNvSpPr/>
          <p:nvPr/>
        </p:nvSpPr>
        <p:spPr>
          <a:xfrm>
            <a:off x="609600" y="5664200"/>
            <a:ext cx="1803400" cy="393700"/>
          </a:xfrm>
          <a:prstGeom prst="roundRect">
            <a:avLst/>
          </a:prstGeom>
          <a:solidFill>
            <a:srgbClr val="C3E38E">
              <a:alpha val="98000"/>
            </a:srgb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0B19F5-50FD-F0F6-684D-DAC24D6EF03A}"/>
              </a:ext>
            </a:extLst>
          </p:cNvPr>
          <p:cNvSpPr txBox="1"/>
          <p:nvPr/>
        </p:nvSpPr>
        <p:spPr>
          <a:xfrm>
            <a:off x="673100" y="5676900"/>
            <a:ext cx="1676400" cy="384721"/>
          </a:xfrm>
          <a:prstGeom prst="rect">
            <a:avLst/>
          </a:prstGeom>
          <a:noFill/>
        </p:spPr>
        <p:txBody>
          <a:bodyPr vert="horz" wrap="square" lIns="127000" tIns="76200" rIns="127000" bIns="76200" rtlCol="0">
            <a:spAutoFit/>
          </a:bodyPr>
          <a:lstStyle/>
          <a:p>
            <a:r>
              <a:rPr lang="ko-KR" altLang="en-US" sz="1500" b="1">
                <a:solidFill>
                  <a:srgbClr val="2B2117"/>
                </a:solidFill>
                <a:latin typeface="Aptos" panose="020B0004020202020204" pitchFamily="34" charset="0"/>
              </a:rPr>
              <a:t>결제</a:t>
            </a: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B8A3DF16-CC18-DB2C-D110-082C4AA4CFD8}"/>
              </a:ext>
            </a:extLst>
          </p:cNvPr>
          <p:cNvSpPr/>
          <p:nvPr/>
        </p:nvSpPr>
        <p:spPr>
          <a:xfrm>
            <a:off x="609600" y="6146800"/>
            <a:ext cx="1803400" cy="393700"/>
          </a:xfrm>
          <a:prstGeom prst="roundRect">
            <a:avLst/>
          </a:prstGeom>
          <a:solidFill>
            <a:srgbClr val="C3E38E">
              <a:alpha val="98000"/>
            </a:srgb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6552BA-63F2-CFCE-9050-1DC403F422C2}"/>
              </a:ext>
            </a:extLst>
          </p:cNvPr>
          <p:cNvSpPr txBox="1"/>
          <p:nvPr/>
        </p:nvSpPr>
        <p:spPr>
          <a:xfrm>
            <a:off x="673100" y="6159500"/>
            <a:ext cx="1676400" cy="384721"/>
          </a:xfrm>
          <a:prstGeom prst="rect">
            <a:avLst/>
          </a:prstGeom>
          <a:noFill/>
        </p:spPr>
        <p:txBody>
          <a:bodyPr vert="horz" wrap="square" lIns="127000" tIns="76200" rIns="127000" bIns="76200" rtlCol="0">
            <a:spAutoFit/>
          </a:bodyPr>
          <a:lstStyle/>
          <a:p>
            <a:r>
              <a:rPr lang="ko-KR" altLang="en-US" sz="1500" b="1">
                <a:solidFill>
                  <a:srgbClr val="2B2117"/>
                </a:solidFill>
                <a:latin typeface="Aptos" panose="020B0004020202020204" pitchFamily="34" charset="0"/>
              </a:rPr>
              <a:t>배송지</a:t>
            </a:r>
          </a:p>
        </p:txBody>
      </p:sp>
    </p:spTree>
    <p:extLst>
      <p:ext uri="{BB962C8B-B14F-4D97-AF65-F5344CB8AC3E}">
        <p14:creationId xmlns:p14="http://schemas.microsoft.com/office/powerpoint/2010/main" val="1552969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5191C8B-FCE9-F89E-A1E5-95D01D95FCE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18EFFF58-9A9F-A663-2260-CC1AD5B91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1812">
              <a:alpha val="54000"/>
            </a:srgb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34174F9E-E409-BD9C-DEED-B216A8330785}"/>
              </a:ext>
            </a:extLst>
          </p:cNvPr>
          <p:cNvSpPr/>
          <p:nvPr/>
        </p:nvSpPr>
        <p:spPr>
          <a:xfrm>
            <a:off x="533400" y="457200"/>
            <a:ext cx="7747000" cy="863600"/>
          </a:xfrm>
          <a:prstGeom prst="roundRect">
            <a:avLst/>
          </a:prstGeom>
          <a:solidFill>
            <a:srgbClr val="FCFAF7">
              <a:alpha val="97000"/>
            </a:srgbClr>
          </a:solidFill>
          <a:ln w="19050" cap="flat" cmpd="sng" algn="ctr">
            <a:solidFill>
              <a:srgbClr val="D8B87F">
                <a:alpha val="84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004CA3-FEE8-F81E-6830-8D9054B6AC29}"/>
              </a:ext>
            </a:extLst>
          </p:cNvPr>
          <p:cNvSpPr txBox="1"/>
          <p:nvPr/>
        </p:nvSpPr>
        <p:spPr>
          <a:xfrm>
            <a:off x="787400" y="622300"/>
            <a:ext cx="7112000" cy="600164"/>
          </a:xfrm>
          <a:prstGeom prst="rect">
            <a:avLst/>
          </a:prstGeom>
          <a:noFill/>
        </p:spPr>
        <p:txBody>
          <a:bodyPr vert="horz" wrap="square" lIns="127000" tIns="76200" rIns="127000" bIns="76200" rtlCol="0">
            <a:spAutoFit/>
          </a:bodyPr>
          <a:lstStyle/>
          <a:p>
            <a:r>
              <a:rPr lang="en-US" altLang="ko-KR" sz="2900" b="1">
                <a:solidFill>
                  <a:srgbClr val="2B2117"/>
                </a:solidFill>
                <a:latin typeface="Aptos" panose="020B0004020202020204" pitchFamily="34" charset="0"/>
              </a:rPr>
              <a:t>Key Delivery App Words</a:t>
            </a:r>
            <a:endParaRPr lang="ko-KR" altLang="en-US" sz="2900" b="1">
              <a:solidFill>
                <a:srgbClr val="2B2117"/>
              </a:solidFill>
              <a:latin typeface="Aptos" panose="020B0004020202020204" pitchFamily="34" charset="0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243527F1-6287-4B2C-C925-A838CFE6B8F6}"/>
              </a:ext>
            </a:extLst>
          </p:cNvPr>
          <p:cNvSpPr/>
          <p:nvPr/>
        </p:nvSpPr>
        <p:spPr>
          <a:xfrm>
            <a:off x="609600" y="1727200"/>
            <a:ext cx="7696200" cy="4064000"/>
          </a:xfrm>
          <a:prstGeom prst="roundRect">
            <a:avLst/>
          </a:prstGeom>
          <a:solidFill>
            <a:srgbClr val="FCFAF7">
              <a:alpha val="96000"/>
            </a:srgbClr>
          </a:solidFill>
          <a:ln w="19050" cap="flat" cmpd="sng" algn="ctr">
            <a:solidFill>
              <a:srgbClr val="D8B87F">
                <a:alpha val="84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46052D-1204-9770-F114-31BFC869CE45}"/>
              </a:ext>
            </a:extLst>
          </p:cNvPr>
          <p:cNvSpPr txBox="1"/>
          <p:nvPr/>
        </p:nvSpPr>
        <p:spPr>
          <a:xfrm>
            <a:off x="990600" y="2006600"/>
            <a:ext cx="6858000" cy="461665"/>
          </a:xfrm>
          <a:prstGeom prst="rect">
            <a:avLst/>
          </a:prstGeom>
          <a:noFill/>
        </p:spPr>
        <p:txBody>
          <a:bodyPr vert="horz" wrap="square" lIns="127000" tIns="76200" rIns="127000" bIns="76200" rtlCol="0">
            <a:spAutoFit/>
          </a:bodyPr>
          <a:lstStyle/>
          <a:p>
            <a:r>
              <a:rPr lang="ko-KR" altLang="en-US" sz="2000">
                <a:solidFill>
                  <a:srgbClr val="2B2117"/>
                </a:solidFill>
                <a:latin typeface="Aptos" panose="020B0004020202020204" pitchFamily="34" charset="0"/>
              </a:rPr>
              <a:t>배달  </a:t>
            </a:r>
            <a:r>
              <a:rPr lang="en-US" altLang="ko-KR" sz="2000">
                <a:solidFill>
                  <a:srgbClr val="2B2117"/>
                </a:solidFill>
                <a:latin typeface="Aptos" panose="020B0004020202020204" pitchFamily="34" charset="0"/>
              </a:rPr>
              <a:t>baedal  delivery</a:t>
            </a:r>
            <a:endParaRPr lang="ko-KR" altLang="en-US" sz="2000">
              <a:solidFill>
                <a:srgbClr val="2B2117"/>
              </a:solidFill>
              <a:latin typeface="Aptos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719040-DF29-C0A4-1FF6-B9FCA86D3C09}"/>
              </a:ext>
            </a:extLst>
          </p:cNvPr>
          <p:cNvSpPr txBox="1"/>
          <p:nvPr/>
        </p:nvSpPr>
        <p:spPr>
          <a:xfrm>
            <a:off x="990600" y="2552700"/>
            <a:ext cx="6858000" cy="461665"/>
          </a:xfrm>
          <a:prstGeom prst="rect">
            <a:avLst/>
          </a:prstGeom>
          <a:noFill/>
        </p:spPr>
        <p:txBody>
          <a:bodyPr vert="horz" wrap="square" lIns="127000" tIns="76200" rIns="127000" bIns="76200" rtlCol="0">
            <a:spAutoFit/>
          </a:bodyPr>
          <a:lstStyle/>
          <a:p>
            <a:r>
              <a:rPr lang="ko-KR" altLang="en-US" sz="2000">
                <a:solidFill>
                  <a:srgbClr val="2B2117"/>
                </a:solidFill>
                <a:latin typeface="Aptos" panose="020B0004020202020204" pitchFamily="34" charset="0"/>
              </a:rPr>
              <a:t>주문  </a:t>
            </a:r>
            <a:r>
              <a:rPr lang="en-US" altLang="ko-KR" sz="2000">
                <a:solidFill>
                  <a:srgbClr val="2B2117"/>
                </a:solidFill>
                <a:latin typeface="Aptos" panose="020B0004020202020204" pitchFamily="34" charset="0"/>
              </a:rPr>
              <a:t>jumun  order</a:t>
            </a:r>
            <a:endParaRPr lang="ko-KR" altLang="en-US" sz="2000">
              <a:solidFill>
                <a:srgbClr val="2B2117"/>
              </a:solidFill>
              <a:latin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1A5480-6DFD-755D-DDC1-CE7CF8CAB326}"/>
              </a:ext>
            </a:extLst>
          </p:cNvPr>
          <p:cNvSpPr txBox="1"/>
          <p:nvPr/>
        </p:nvSpPr>
        <p:spPr>
          <a:xfrm>
            <a:off x="990600" y="3098800"/>
            <a:ext cx="6858000" cy="461665"/>
          </a:xfrm>
          <a:prstGeom prst="rect">
            <a:avLst/>
          </a:prstGeom>
          <a:noFill/>
        </p:spPr>
        <p:txBody>
          <a:bodyPr vert="horz" wrap="square" lIns="127000" tIns="76200" rIns="127000" bIns="76200" rtlCol="0">
            <a:spAutoFit/>
          </a:bodyPr>
          <a:lstStyle/>
          <a:p>
            <a:r>
              <a:rPr lang="ko-KR" altLang="en-US" sz="2000">
                <a:solidFill>
                  <a:srgbClr val="2B2117"/>
                </a:solidFill>
                <a:latin typeface="Aptos" panose="020B0004020202020204" pitchFamily="34" charset="0"/>
              </a:rPr>
              <a:t>메뉴  </a:t>
            </a:r>
            <a:r>
              <a:rPr lang="en-US" altLang="ko-KR" sz="2000">
                <a:solidFill>
                  <a:srgbClr val="2B2117"/>
                </a:solidFill>
                <a:latin typeface="Aptos" panose="020B0004020202020204" pitchFamily="34" charset="0"/>
              </a:rPr>
              <a:t>menyu  menu</a:t>
            </a:r>
            <a:endParaRPr lang="ko-KR" altLang="en-US" sz="2000">
              <a:solidFill>
                <a:srgbClr val="2B2117"/>
              </a:solidFill>
              <a:latin typeface="Aptos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936866-2845-B7C3-A86B-E76FDDD6B6E3}"/>
              </a:ext>
            </a:extLst>
          </p:cNvPr>
          <p:cNvSpPr txBox="1"/>
          <p:nvPr/>
        </p:nvSpPr>
        <p:spPr>
          <a:xfrm>
            <a:off x="990600" y="3644900"/>
            <a:ext cx="6858000" cy="461665"/>
          </a:xfrm>
          <a:prstGeom prst="rect">
            <a:avLst/>
          </a:prstGeom>
          <a:noFill/>
        </p:spPr>
        <p:txBody>
          <a:bodyPr vert="horz" wrap="square" lIns="127000" tIns="76200" rIns="127000" bIns="76200" rtlCol="0">
            <a:spAutoFit/>
          </a:bodyPr>
          <a:lstStyle/>
          <a:p>
            <a:r>
              <a:rPr lang="ko-KR" altLang="en-US" sz="2000">
                <a:solidFill>
                  <a:srgbClr val="2B2117"/>
                </a:solidFill>
                <a:latin typeface="Aptos" panose="020B0004020202020204" pitchFamily="34" charset="0"/>
              </a:rPr>
              <a:t>장바구니  </a:t>
            </a:r>
            <a:r>
              <a:rPr lang="en-US" altLang="ko-KR" sz="2000">
                <a:solidFill>
                  <a:srgbClr val="2B2117"/>
                </a:solidFill>
                <a:latin typeface="Aptos" panose="020B0004020202020204" pitchFamily="34" charset="0"/>
              </a:rPr>
              <a:t>jangbaguni  cart</a:t>
            </a:r>
            <a:endParaRPr lang="ko-KR" altLang="en-US" sz="2000">
              <a:solidFill>
                <a:srgbClr val="2B2117"/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641BED-C023-D168-5C33-C771A2A1C6A8}"/>
              </a:ext>
            </a:extLst>
          </p:cNvPr>
          <p:cNvSpPr txBox="1"/>
          <p:nvPr/>
        </p:nvSpPr>
        <p:spPr>
          <a:xfrm>
            <a:off x="990600" y="4191000"/>
            <a:ext cx="6858000" cy="461665"/>
          </a:xfrm>
          <a:prstGeom prst="rect">
            <a:avLst/>
          </a:prstGeom>
          <a:noFill/>
        </p:spPr>
        <p:txBody>
          <a:bodyPr vert="horz" wrap="square" lIns="127000" tIns="76200" rIns="127000" bIns="76200" rtlCol="0">
            <a:spAutoFit/>
          </a:bodyPr>
          <a:lstStyle/>
          <a:p>
            <a:r>
              <a:rPr lang="ko-KR" altLang="en-US" sz="2000">
                <a:solidFill>
                  <a:srgbClr val="2B2117"/>
                </a:solidFill>
                <a:latin typeface="Aptos" panose="020B0004020202020204" pitchFamily="34" charset="0"/>
              </a:rPr>
              <a:t>쿠폰 </a:t>
            </a:r>
            <a:r>
              <a:rPr lang="en-US" altLang="ko-KR" sz="2000">
                <a:solidFill>
                  <a:srgbClr val="2B2117"/>
                </a:solidFill>
                <a:latin typeface="Aptos" panose="020B0004020202020204" pitchFamily="34" charset="0"/>
              </a:rPr>
              <a:t>/ </a:t>
            </a:r>
            <a:r>
              <a:rPr lang="ko-KR" altLang="en-US" sz="2000">
                <a:solidFill>
                  <a:srgbClr val="2B2117"/>
                </a:solidFill>
                <a:latin typeface="Aptos" panose="020B0004020202020204" pitchFamily="34" charset="0"/>
              </a:rPr>
              <a:t>할인  </a:t>
            </a:r>
            <a:r>
              <a:rPr lang="en-US" altLang="ko-KR" sz="2000">
                <a:solidFill>
                  <a:srgbClr val="2B2117"/>
                </a:solidFill>
                <a:latin typeface="Aptos" panose="020B0004020202020204" pitchFamily="34" charset="0"/>
              </a:rPr>
              <a:t>coupon / discount</a:t>
            </a:r>
            <a:endParaRPr lang="ko-KR" altLang="en-US" sz="2000">
              <a:solidFill>
                <a:srgbClr val="2B2117"/>
              </a:solidFill>
              <a:latin typeface="Aptos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3975BC-5EDE-4EA2-FCF0-037E447B1DEF}"/>
              </a:ext>
            </a:extLst>
          </p:cNvPr>
          <p:cNvSpPr txBox="1"/>
          <p:nvPr/>
        </p:nvSpPr>
        <p:spPr>
          <a:xfrm>
            <a:off x="990600" y="4737100"/>
            <a:ext cx="6858000" cy="461665"/>
          </a:xfrm>
          <a:prstGeom prst="rect">
            <a:avLst/>
          </a:prstGeom>
          <a:noFill/>
        </p:spPr>
        <p:txBody>
          <a:bodyPr vert="horz" wrap="square" lIns="127000" tIns="76200" rIns="127000" bIns="76200" rtlCol="0">
            <a:spAutoFit/>
          </a:bodyPr>
          <a:lstStyle/>
          <a:p>
            <a:r>
              <a:rPr lang="ko-KR" altLang="en-US" sz="2000">
                <a:solidFill>
                  <a:srgbClr val="2B2117"/>
                </a:solidFill>
                <a:latin typeface="Aptos" panose="020B0004020202020204" pitchFamily="34" charset="0"/>
              </a:rPr>
              <a:t>결제  </a:t>
            </a:r>
            <a:r>
              <a:rPr lang="en-US" altLang="ko-KR" sz="2000">
                <a:solidFill>
                  <a:srgbClr val="2B2117"/>
                </a:solidFill>
                <a:latin typeface="Aptos" panose="020B0004020202020204" pitchFamily="34" charset="0"/>
              </a:rPr>
              <a:t>gyeolje  payment</a:t>
            </a:r>
            <a:endParaRPr lang="ko-KR" altLang="en-US" sz="2000">
              <a:solidFill>
                <a:srgbClr val="2B2117"/>
              </a:solidFill>
              <a:latin typeface="Aptos" panose="020B000402020202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A88C69D-8AFB-2BBA-687F-69ED9A8D87A5}"/>
              </a:ext>
            </a:extLst>
          </p:cNvPr>
          <p:cNvSpPr/>
          <p:nvPr/>
        </p:nvSpPr>
        <p:spPr>
          <a:xfrm>
            <a:off x="812800" y="1422400"/>
            <a:ext cx="1422400" cy="63500"/>
          </a:xfrm>
          <a:prstGeom prst="rect">
            <a:avLst/>
          </a:prstGeom>
          <a:solidFill>
            <a:srgbClr val="5BC4F1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451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5730389-F38C-B5AF-1E90-5D4D2E1CBD8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62AB45F-24DB-2D57-E351-58D3B58A15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1812">
              <a:alpha val="54000"/>
            </a:srgb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A64DFFBD-44AD-D087-B795-7FFB1BF82115}"/>
              </a:ext>
            </a:extLst>
          </p:cNvPr>
          <p:cNvSpPr/>
          <p:nvPr/>
        </p:nvSpPr>
        <p:spPr>
          <a:xfrm>
            <a:off x="711200" y="609600"/>
            <a:ext cx="6604000" cy="889000"/>
          </a:xfrm>
          <a:prstGeom prst="roundRect">
            <a:avLst/>
          </a:prstGeom>
          <a:solidFill>
            <a:srgbClr val="FCFAF7">
              <a:alpha val="97000"/>
            </a:srgbClr>
          </a:solidFill>
          <a:ln w="19050" cap="flat" cmpd="sng" algn="ctr">
            <a:solidFill>
              <a:srgbClr val="D8B87F">
                <a:alpha val="84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8EC2A6-262F-CE91-3F7C-CE5108BB6673}"/>
              </a:ext>
            </a:extLst>
          </p:cNvPr>
          <p:cNvSpPr txBox="1"/>
          <p:nvPr/>
        </p:nvSpPr>
        <p:spPr>
          <a:xfrm>
            <a:off x="965200" y="774700"/>
            <a:ext cx="6096000" cy="600164"/>
          </a:xfrm>
          <a:prstGeom prst="rect">
            <a:avLst/>
          </a:prstGeom>
          <a:noFill/>
        </p:spPr>
        <p:txBody>
          <a:bodyPr vert="horz" wrap="square" lIns="127000" tIns="76200" rIns="127000" bIns="76200" rtlCol="0">
            <a:spAutoFit/>
          </a:bodyPr>
          <a:lstStyle/>
          <a:p>
            <a:r>
              <a:rPr lang="en-US" altLang="ko-KR" sz="2900" b="1">
                <a:solidFill>
                  <a:srgbClr val="2B2117"/>
                </a:solidFill>
                <a:latin typeface="Aptos" panose="020B0004020202020204" pitchFamily="34" charset="0"/>
              </a:rPr>
              <a:t>Reading Screen Formulas</a:t>
            </a:r>
            <a:endParaRPr lang="ko-KR" altLang="en-US" sz="2900" b="1">
              <a:solidFill>
                <a:srgbClr val="2B2117"/>
              </a:solidFill>
              <a:latin typeface="Aptos" panose="020B0004020202020204" pitchFamily="34" charset="0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D1F8BC9D-1521-48B3-5734-78617FA20B81}"/>
              </a:ext>
            </a:extLst>
          </p:cNvPr>
          <p:cNvSpPr/>
          <p:nvPr/>
        </p:nvSpPr>
        <p:spPr>
          <a:xfrm>
            <a:off x="863600" y="1905000"/>
            <a:ext cx="6527800" cy="3708400"/>
          </a:xfrm>
          <a:prstGeom prst="roundRect">
            <a:avLst/>
          </a:prstGeom>
          <a:solidFill>
            <a:srgbClr val="FCFAF7">
              <a:alpha val="97000"/>
            </a:srgbClr>
          </a:solidFill>
          <a:ln w="19050" cap="flat" cmpd="sng" algn="ctr">
            <a:solidFill>
              <a:srgbClr val="D8B87F">
                <a:alpha val="84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F87A6D-B24E-BCCA-BEB6-7D9B19386D62}"/>
              </a:ext>
            </a:extLst>
          </p:cNvPr>
          <p:cNvSpPr txBox="1"/>
          <p:nvPr/>
        </p:nvSpPr>
        <p:spPr>
          <a:xfrm>
            <a:off x="1244600" y="2209800"/>
            <a:ext cx="5740400" cy="477054"/>
          </a:xfrm>
          <a:prstGeom prst="rect">
            <a:avLst/>
          </a:prstGeom>
          <a:noFill/>
        </p:spPr>
        <p:txBody>
          <a:bodyPr vert="horz" wrap="square" lIns="127000" tIns="76200" rIns="127000" bIns="76200" rtlCol="0">
            <a:spAutoFit/>
          </a:bodyPr>
          <a:lstStyle/>
          <a:p>
            <a:r>
              <a:rPr lang="ko-KR" altLang="en-US" sz="2100" b="1">
                <a:solidFill>
                  <a:srgbClr val="2B2117"/>
                </a:solidFill>
                <a:latin typeface="Aptos" panose="020B0004020202020204" pitchFamily="34" charset="0"/>
              </a:rPr>
              <a:t>메뉴 선택 </a:t>
            </a:r>
            <a:r>
              <a:rPr lang="en-US" altLang="ko-KR" sz="2100" b="1">
                <a:solidFill>
                  <a:srgbClr val="2B2117"/>
                </a:solidFill>
                <a:latin typeface="Aptos" panose="020B0004020202020204" pitchFamily="34" charset="0"/>
              </a:rPr>
              <a:t>= choose menu</a:t>
            </a:r>
            <a:endParaRPr lang="ko-KR" altLang="en-US" sz="2100" b="1">
              <a:solidFill>
                <a:srgbClr val="2B2117"/>
              </a:solidFill>
              <a:latin typeface="Aptos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85CAF2-C0EA-0144-50A9-BAB58DE5B9A6}"/>
              </a:ext>
            </a:extLst>
          </p:cNvPr>
          <p:cNvSpPr txBox="1"/>
          <p:nvPr/>
        </p:nvSpPr>
        <p:spPr>
          <a:xfrm>
            <a:off x="1244600" y="2857500"/>
            <a:ext cx="5740400" cy="477054"/>
          </a:xfrm>
          <a:prstGeom prst="rect">
            <a:avLst/>
          </a:prstGeom>
          <a:noFill/>
        </p:spPr>
        <p:txBody>
          <a:bodyPr vert="horz" wrap="square" lIns="127000" tIns="76200" rIns="127000" bIns="76200" rtlCol="0">
            <a:spAutoFit/>
          </a:bodyPr>
          <a:lstStyle/>
          <a:p>
            <a:r>
              <a:rPr lang="ko-KR" altLang="en-US" sz="2100" b="1">
                <a:solidFill>
                  <a:srgbClr val="2B2117"/>
                </a:solidFill>
                <a:latin typeface="Aptos" panose="020B0004020202020204" pitchFamily="34" charset="0"/>
              </a:rPr>
              <a:t>쿠폰 적용 </a:t>
            </a:r>
            <a:r>
              <a:rPr lang="en-US" altLang="ko-KR" sz="2100" b="1">
                <a:solidFill>
                  <a:srgbClr val="2B2117"/>
                </a:solidFill>
                <a:latin typeface="Aptos" panose="020B0004020202020204" pitchFamily="34" charset="0"/>
              </a:rPr>
              <a:t>= apply coupon</a:t>
            </a:r>
            <a:endParaRPr lang="ko-KR" altLang="en-US" sz="2100" b="1">
              <a:solidFill>
                <a:srgbClr val="2B2117"/>
              </a:solidFill>
              <a:latin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95B56C-CF38-9F6C-3A8E-0D9AE3E73C2C}"/>
              </a:ext>
            </a:extLst>
          </p:cNvPr>
          <p:cNvSpPr txBox="1"/>
          <p:nvPr/>
        </p:nvSpPr>
        <p:spPr>
          <a:xfrm>
            <a:off x="1244600" y="3505200"/>
            <a:ext cx="5740400" cy="477054"/>
          </a:xfrm>
          <a:prstGeom prst="rect">
            <a:avLst/>
          </a:prstGeom>
          <a:noFill/>
        </p:spPr>
        <p:txBody>
          <a:bodyPr vert="horz" wrap="square" lIns="127000" tIns="76200" rIns="127000" bIns="76200" rtlCol="0">
            <a:spAutoFit/>
          </a:bodyPr>
          <a:lstStyle/>
          <a:p>
            <a:r>
              <a:rPr lang="ko-KR" altLang="en-US" sz="2100" b="1">
                <a:solidFill>
                  <a:srgbClr val="2B2117"/>
                </a:solidFill>
                <a:latin typeface="Aptos" panose="020B0004020202020204" pitchFamily="34" charset="0"/>
              </a:rPr>
              <a:t>결제수단 선택 </a:t>
            </a:r>
            <a:r>
              <a:rPr lang="en-US" altLang="ko-KR" sz="2100" b="1">
                <a:solidFill>
                  <a:srgbClr val="2B2117"/>
                </a:solidFill>
                <a:latin typeface="Aptos" panose="020B0004020202020204" pitchFamily="34" charset="0"/>
              </a:rPr>
              <a:t>= choose payment</a:t>
            </a:r>
            <a:endParaRPr lang="ko-KR" altLang="en-US" sz="2100" b="1">
              <a:solidFill>
                <a:srgbClr val="2B2117"/>
              </a:solidFill>
              <a:latin typeface="Aptos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E62A7-B87B-027A-4EED-03D3EBACAE01}"/>
              </a:ext>
            </a:extLst>
          </p:cNvPr>
          <p:cNvSpPr txBox="1"/>
          <p:nvPr/>
        </p:nvSpPr>
        <p:spPr>
          <a:xfrm>
            <a:off x="1244600" y="4152900"/>
            <a:ext cx="5740400" cy="477054"/>
          </a:xfrm>
          <a:prstGeom prst="rect">
            <a:avLst/>
          </a:prstGeom>
          <a:noFill/>
        </p:spPr>
        <p:txBody>
          <a:bodyPr vert="horz" wrap="square" lIns="127000" tIns="76200" rIns="127000" bIns="76200" rtlCol="0">
            <a:spAutoFit/>
          </a:bodyPr>
          <a:lstStyle/>
          <a:p>
            <a:r>
              <a:rPr lang="ko-KR" altLang="en-US" sz="2100" b="1">
                <a:solidFill>
                  <a:srgbClr val="2B2117"/>
                </a:solidFill>
                <a:latin typeface="Aptos" panose="020B0004020202020204" pitchFamily="34" charset="0"/>
              </a:rPr>
              <a:t>배송지 확인 </a:t>
            </a:r>
            <a:r>
              <a:rPr lang="en-US" altLang="ko-KR" sz="2100" b="1">
                <a:solidFill>
                  <a:srgbClr val="2B2117"/>
                </a:solidFill>
                <a:latin typeface="Aptos" panose="020B0004020202020204" pitchFamily="34" charset="0"/>
              </a:rPr>
              <a:t>= check address</a:t>
            </a:r>
            <a:endParaRPr lang="ko-KR" altLang="en-US" sz="2100" b="1">
              <a:solidFill>
                <a:srgbClr val="2B2117"/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CAF4CD-FD9A-32C2-685E-112C7509DDC4}"/>
              </a:ext>
            </a:extLst>
          </p:cNvPr>
          <p:cNvSpPr txBox="1"/>
          <p:nvPr/>
        </p:nvSpPr>
        <p:spPr>
          <a:xfrm>
            <a:off x="1244600" y="4800600"/>
            <a:ext cx="5740400" cy="477054"/>
          </a:xfrm>
          <a:prstGeom prst="rect">
            <a:avLst/>
          </a:prstGeom>
          <a:noFill/>
        </p:spPr>
        <p:txBody>
          <a:bodyPr vert="horz" wrap="square" lIns="127000" tIns="76200" rIns="127000" bIns="76200" rtlCol="0">
            <a:spAutoFit/>
          </a:bodyPr>
          <a:lstStyle/>
          <a:p>
            <a:r>
              <a:rPr lang="ko-KR" altLang="en-US" sz="2100" b="1">
                <a:solidFill>
                  <a:srgbClr val="2B2117"/>
                </a:solidFill>
                <a:latin typeface="Aptos" panose="020B0004020202020204" pitchFamily="34" charset="0"/>
              </a:rPr>
              <a:t>도착시간 확인 </a:t>
            </a:r>
            <a:r>
              <a:rPr lang="en-US" altLang="ko-KR" sz="2100" b="1">
                <a:solidFill>
                  <a:srgbClr val="2B2117"/>
                </a:solidFill>
                <a:latin typeface="Aptos" panose="020B0004020202020204" pitchFamily="34" charset="0"/>
              </a:rPr>
              <a:t>= check arrival time</a:t>
            </a:r>
            <a:endParaRPr lang="ko-KR" altLang="en-US" sz="2100" b="1">
              <a:solidFill>
                <a:srgbClr val="2B2117"/>
              </a:solidFill>
              <a:latin typeface="Aptos" panose="020B0004020202020204" pitchFamily="34" charset="0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B9A84D73-143E-7036-0029-B28CA104D0AD}"/>
              </a:ext>
            </a:extLst>
          </p:cNvPr>
          <p:cNvSpPr/>
          <p:nvPr/>
        </p:nvSpPr>
        <p:spPr>
          <a:xfrm>
            <a:off x="7721600" y="4064000"/>
            <a:ext cx="3632200" cy="1092200"/>
          </a:xfrm>
          <a:prstGeom prst="roundRect">
            <a:avLst/>
          </a:prstGeom>
          <a:solidFill>
            <a:srgbClr val="FCFAF7">
              <a:alpha val="88000"/>
            </a:srgbClr>
          </a:solidFill>
          <a:ln w="19050" cap="flat" cmpd="sng" algn="ctr">
            <a:solidFill>
              <a:srgbClr val="D8B87F">
                <a:alpha val="84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CF7DCC-015B-428B-6667-8CC0E713FB72}"/>
              </a:ext>
            </a:extLst>
          </p:cNvPr>
          <p:cNvSpPr txBox="1"/>
          <p:nvPr/>
        </p:nvSpPr>
        <p:spPr>
          <a:xfrm>
            <a:off x="8001000" y="4330700"/>
            <a:ext cx="3048000" cy="769441"/>
          </a:xfrm>
          <a:prstGeom prst="rect">
            <a:avLst/>
          </a:prstGeom>
          <a:noFill/>
        </p:spPr>
        <p:txBody>
          <a:bodyPr vert="horz" wrap="square" lIns="127000" tIns="76200" rIns="127000" bIns="76200" rtlCol="0">
            <a:spAutoFit/>
          </a:bodyPr>
          <a:lstStyle/>
          <a:p>
            <a:r>
              <a:rPr lang="en-US" altLang="ko-KR" sz="2000">
                <a:solidFill>
                  <a:srgbClr val="2B2117"/>
                </a:solidFill>
                <a:latin typeface="Aptos" panose="020B0004020202020204" pitchFamily="34" charset="0"/>
              </a:rPr>
              <a:t>Read the noun first, then the action.</a:t>
            </a:r>
            <a:endParaRPr lang="ko-KR" altLang="en-US" sz="2000">
              <a:solidFill>
                <a:srgbClr val="2B2117"/>
              </a:solidFill>
              <a:latin typeface="Aptos" panose="020B000402020202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4A3451B-301F-5B4C-DBE2-B1C357FF2AD1}"/>
              </a:ext>
            </a:extLst>
          </p:cNvPr>
          <p:cNvSpPr/>
          <p:nvPr/>
        </p:nvSpPr>
        <p:spPr>
          <a:xfrm>
            <a:off x="812800" y="1422400"/>
            <a:ext cx="1422400" cy="63500"/>
          </a:xfrm>
          <a:prstGeom prst="rect">
            <a:avLst/>
          </a:prstGeom>
          <a:solidFill>
            <a:srgbClr val="5BC4F1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9875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F4BECC3-07D3-57BE-D5D2-51A8DB1ADE0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2FA0B7AD-E1DC-C993-AC41-83D6169D93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1812">
              <a:alpha val="54000"/>
            </a:srgb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D2BB1754-10CF-740C-8C25-63E3D3D5753F}"/>
              </a:ext>
            </a:extLst>
          </p:cNvPr>
          <p:cNvSpPr/>
          <p:nvPr/>
        </p:nvSpPr>
        <p:spPr>
          <a:xfrm>
            <a:off x="584200" y="533400"/>
            <a:ext cx="7112000" cy="889000"/>
          </a:xfrm>
          <a:prstGeom prst="roundRect">
            <a:avLst/>
          </a:prstGeom>
          <a:solidFill>
            <a:srgbClr val="FCFAF7">
              <a:alpha val="96000"/>
            </a:srgbClr>
          </a:solidFill>
          <a:ln w="19050" cap="flat" cmpd="sng" algn="ctr">
            <a:solidFill>
              <a:srgbClr val="D8B87F">
                <a:alpha val="84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8021F2-8C75-4AFC-3036-6C718D9F91CD}"/>
              </a:ext>
            </a:extLst>
          </p:cNvPr>
          <p:cNvSpPr txBox="1"/>
          <p:nvPr/>
        </p:nvSpPr>
        <p:spPr>
          <a:xfrm>
            <a:off x="838200" y="698500"/>
            <a:ext cx="6604000" cy="600164"/>
          </a:xfrm>
          <a:prstGeom prst="rect">
            <a:avLst/>
          </a:prstGeom>
          <a:noFill/>
        </p:spPr>
        <p:txBody>
          <a:bodyPr vert="horz" wrap="square" lIns="127000" tIns="76200" rIns="127000" bIns="76200" rtlCol="0">
            <a:spAutoFit/>
          </a:bodyPr>
          <a:lstStyle/>
          <a:p>
            <a:r>
              <a:rPr lang="en-US" altLang="ko-KR" sz="2900" b="1">
                <a:solidFill>
                  <a:srgbClr val="2B2117"/>
                </a:solidFill>
                <a:latin typeface="Aptos" panose="020B0004020202020204" pitchFamily="34" charset="0"/>
              </a:rPr>
              <a:t>Order in 3 Steps</a:t>
            </a:r>
            <a:endParaRPr lang="ko-KR" altLang="en-US" sz="2900" b="1">
              <a:solidFill>
                <a:srgbClr val="2B2117"/>
              </a:solidFill>
              <a:latin typeface="Aptos" panose="020B0004020202020204" pitchFamily="34" charset="0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8CE5CA2F-C520-8035-E075-E24E67563D6E}"/>
              </a:ext>
            </a:extLst>
          </p:cNvPr>
          <p:cNvSpPr/>
          <p:nvPr/>
        </p:nvSpPr>
        <p:spPr>
          <a:xfrm>
            <a:off x="736600" y="1854200"/>
            <a:ext cx="8153400" cy="863600"/>
          </a:xfrm>
          <a:prstGeom prst="roundRect">
            <a:avLst/>
          </a:prstGeom>
          <a:solidFill>
            <a:srgbClr val="FCFAF7">
              <a:alpha val="97000"/>
            </a:srgbClr>
          </a:solidFill>
          <a:ln w="19050" cap="flat" cmpd="sng" algn="ctr">
            <a:solidFill>
              <a:srgbClr val="D8B87F">
                <a:alpha val="84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4DB7B4-EE93-BC77-B544-AD576F021607}"/>
              </a:ext>
            </a:extLst>
          </p:cNvPr>
          <p:cNvSpPr txBox="1"/>
          <p:nvPr/>
        </p:nvSpPr>
        <p:spPr>
          <a:xfrm>
            <a:off x="1092200" y="2006600"/>
            <a:ext cx="7391400" cy="477054"/>
          </a:xfrm>
          <a:prstGeom prst="rect">
            <a:avLst/>
          </a:prstGeom>
          <a:noFill/>
        </p:spPr>
        <p:txBody>
          <a:bodyPr vert="horz" wrap="square" lIns="127000" tIns="76200" rIns="127000" bIns="76200" rtlCol="0">
            <a:spAutoFit/>
          </a:bodyPr>
          <a:lstStyle/>
          <a:p>
            <a:r>
              <a:rPr lang="en-US" altLang="ko-KR" sz="2100" b="1">
                <a:solidFill>
                  <a:srgbClr val="2B2117"/>
                </a:solidFill>
                <a:latin typeface="Aptos" panose="020B0004020202020204" pitchFamily="34" charset="0"/>
              </a:rPr>
              <a:t>1. Choose </a:t>
            </a:r>
            <a:r>
              <a:rPr lang="ko-KR" altLang="en-US" sz="2100" b="1">
                <a:solidFill>
                  <a:srgbClr val="2B2117"/>
                </a:solidFill>
                <a:latin typeface="Aptos" panose="020B0004020202020204" pitchFamily="34" charset="0"/>
              </a:rPr>
              <a:t>메뉴 </a:t>
            </a:r>
            <a:r>
              <a:rPr lang="en-US" altLang="ko-KR" sz="2100" b="1">
                <a:solidFill>
                  <a:srgbClr val="2B2117"/>
                </a:solidFill>
                <a:latin typeface="Aptos" panose="020B0004020202020204" pitchFamily="34" charset="0"/>
              </a:rPr>
              <a:t>and check </a:t>
            </a:r>
            <a:r>
              <a:rPr lang="ko-KR" altLang="en-US" sz="2100" b="1">
                <a:solidFill>
                  <a:srgbClr val="2B2117"/>
                </a:solidFill>
                <a:latin typeface="Aptos" panose="020B0004020202020204" pitchFamily="34" charset="0"/>
              </a:rPr>
              <a:t>장바구니</a:t>
            </a:r>
            <a:r>
              <a:rPr lang="en-US" altLang="ko-KR" sz="2100" b="1">
                <a:solidFill>
                  <a:srgbClr val="2B2117"/>
                </a:solidFill>
                <a:latin typeface="Aptos" panose="020B0004020202020204" pitchFamily="34" charset="0"/>
              </a:rPr>
              <a:t>.</a:t>
            </a:r>
            <a:endParaRPr lang="ko-KR" altLang="en-US" sz="2100" b="1">
              <a:solidFill>
                <a:srgbClr val="2B2117"/>
              </a:solidFill>
              <a:latin typeface="Aptos" panose="020B0004020202020204" pitchFamily="34" charset="0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571CE3B5-BF98-17A1-8A19-45C5D0B70156}"/>
              </a:ext>
            </a:extLst>
          </p:cNvPr>
          <p:cNvSpPr/>
          <p:nvPr/>
        </p:nvSpPr>
        <p:spPr>
          <a:xfrm>
            <a:off x="736600" y="2971800"/>
            <a:ext cx="8153400" cy="863600"/>
          </a:xfrm>
          <a:prstGeom prst="roundRect">
            <a:avLst/>
          </a:prstGeom>
          <a:solidFill>
            <a:srgbClr val="FCFAF7">
              <a:alpha val="97000"/>
            </a:srgbClr>
          </a:solidFill>
          <a:ln w="19050" cap="flat" cmpd="sng" algn="ctr">
            <a:solidFill>
              <a:srgbClr val="D8B87F">
                <a:alpha val="84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2D6755-37B9-95A5-C6AB-966027AD50F3}"/>
              </a:ext>
            </a:extLst>
          </p:cNvPr>
          <p:cNvSpPr txBox="1"/>
          <p:nvPr/>
        </p:nvSpPr>
        <p:spPr>
          <a:xfrm>
            <a:off x="1092200" y="3124200"/>
            <a:ext cx="7391400" cy="477054"/>
          </a:xfrm>
          <a:prstGeom prst="rect">
            <a:avLst/>
          </a:prstGeom>
          <a:noFill/>
        </p:spPr>
        <p:txBody>
          <a:bodyPr vert="horz" wrap="square" lIns="127000" tIns="76200" rIns="127000" bIns="76200" rtlCol="0">
            <a:spAutoFit/>
          </a:bodyPr>
          <a:lstStyle/>
          <a:p>
            <a:r>
              <a:rPr lang="en-US" altLang="ko-KR" sz="2100" b="1">
                <a:solidFill>
                  <a:srgbClr val="2B2117"/>
                </a:solidFill>
                <a:latin typeface="Aptos" panose="020B0004020202020204" pitchFamily="34" charset="0"/>
              </a:rPr>
              <a:t>2. Confirm </a:t>
            </a:r>
            <a:r>
              <a:rPr lang="ko-KR" altLang="en-US" sz="2100" b="1">
                <a:solidFill>
                  <a:srgbClr val="2B2117"/>
                </a:solidFill>
                <a:latin typeface="Aptos" panose="020B0004020202020204" pitchFamily="34" charset="0"/>
              </a:rPr>
              <a:t>배송지</a:t>
            </a:r>
            <a:r>
              <a:rPr lang="en-US" altLang="ko-KR" sz="2100" b="1">
                <a:solidFill>
                  <a:srgbClr val="2B2117"/>
                </a:solidFill>
                <a:latin typeface="Aptos" panose="020B0004020202020204" pitchFamily="34" charset="0"/>
              </a:rPr>
              <a:t>, </a:t>
            </a:r>
            <a:r>
              <a:rPr lang="ko-KR" altLang="en-US" sz="2100" b="1">
                <a:solidFill>
                  <a:srgbClr val="2B2117"/>
                </a:solidFill>
                <a:latin typeface="Aptos" panose="020B0004020202020204" pitchFamily="34" charset="0"/>
              </a:rPr>
              <a:t>요청사항</a:t>
            </a:r>
            <a:r>
              <a:rPr lang="en-US" altLang="ko-KR" sz="2100" b="1">
                <a:solidFill>
                  <a:srgbClr val="2B2117"/>
                </a:solidFill>
                <a:latin typeface="Aptos" panose="020B0004020202020204" pitchFamily="34" charset="0"/>
              </a:rPr>
              <a:t>, </a:t>
            </a:r>
            <a:r>
              <a:rPr lang="ko-KR" altLang="en-US" sz="2100" b="1">
                <a:solidFill>
                  <a:srgbClr val="2B2117"/>
                </a:solidFill>
                <a:latin typeface="Aptos" panose="020B0004020202020204" pitchFamily="34" charset="0"/>
              </a:rPr>
              <a:t>도착시간</a:t>
            </a:r>
            <a:r>
              <a:rPr lang="en-US" altLang="ko-KR" sz="2100" b="1">
                <a:solidFill>
                  <a:srgbClr val="2B2117"/>
                </a:solidFill>
                <a:latin typeface="Aptos" panose="020B0004020202020204" pitchFamily="34" charset="0"/>
              </a:rPr>
              <a:t>.</a:t>
            </a:r>
            <a:endParaRPr lang="ko-KR" altLang="en-US" sz="2100" b="1">
              <a:solidFill>
                <a:srgbClr val="2B2117"/>
              </a:solidFill>
              <a:latin typeface="Aptos" panose="020B0004020202020204" pitchFamily="34" charset="0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A89AEDD4-E8F4-277C-03A8-17EA149B90C5}"/>
              </a:ext>
            </a:extLst>
          </p:cNvPr>
          <p:cNvSpPr/>
          <p:nvPr/>
        </p:nvSpPr>
        <p:spPr>
          <a:xfrm>
            <a:off x="736600" y="4089400"/>
            <a:ext cx="8153400" cy="863600"/>
          </a:xfrm>
          <a:prstGeom prst="roundRect">
            <a:avLst/>
          </a:prstGeom>
          <a:solidFill>
            <a:srgbClr val="FCFAF7">
              <a:alpha val="97000"/>
            </a:srgbClr>
          </a:solidFill>
          <a:ln w="19050" cap="flat" cmpd="sng" algn="ctr">
            <a:solidFill>
              <a:srgbClr val="D8B87F">
                <a:alpha val="84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46BF11-34BA-32A9-64FA-863533A9EC45}"/>
              </a:ext>
            </a:extLst>
          </p:cNvPr>
          <p:cNvSpPr txBox="1"/>
          <p:nvPr/>
        </p:nvSpPr>
        <p:spPr>
          <a:xfrm>
            <a:off x="1092200" y="4241800"/>
            <a:ext cx="7391400" cy="477054"/>
          </a:xfrm>
          <a:prstGeom prst="rect">
            <a:avLst/>
          </a:prstGeom>
          <a:noFill/>
        </p:spPr>
        <p:txBody>
          <a:bodyPr vert="horz" wrap="square" lIns="127000" tIns="76200" rIns="127000" bIns="76200" rtlCol="0">
            <a:spAutoFit/>
          </a:bodyPr>
          <a:lstStyle/>
          <a:p>
            <a:r>
              <a:rPr lang="en-US" altLang="ko-KR" sz="2100" b="1">
                <a:solidFill>
                  <a:srgbClr val="2B2117"/>
                </a:solidFill>
                <a:latin typeface="Aptos" panose="020B0004020202020204" pitchFamily="34" charset="0"/>
              </a:rPr>
              <a:t>3. Review </a:t>
            </a:r>
            <a:r>
              <a:rPr lang="ko-KR" altLang="en-US" sz="2100" b="1">
                <a:solidFill>
                  <a:srgbClr val="2B2117"/>
                </a:solidFill>
                <a:latin typeface="Aptos" panose="020B0004020202020204" pitchFamily="34" charset="0"/>
              </a:rPr>
              <a:t>쿠폰</a:t>
            </a:r>
            <a:r>
              <a:rPr lang="en-US" altLang="ko-KR" sz="2100" b="1">
                <a:solidFill>
                  <a:srgbClr val="2B2117"/>
                </a:solidFill>
                <a:latin typeface="Aptos" panose="020B0004020202020204" pitchFamily="34" charset="0"/>
              </a:rPr>
              <a:t>, </a:t>
            </a:r>
            <a:r>
              <a:rPr lang="ko-KR" altLang="en-US" sz="2100" b="1">
                <a:solidFill>
                  <a:srgbClr val="2B2117"/>
                </a:solidFill>
                <a:latin typeface="Aptos" panose="020B0004020202020204" pitchFamily="34" charset="0"/>
              </a:rPr>
              <a:t>할인</a:t>
            </a:r>
            <a:r>
              <a:rPr lang="en-US" altLang="ko-KR" sz="2100" b="1">
                <a:solidFill>
                  <a:srgbClr val="2B2117"/>
                </a:solidFill>
                <a:latin typeface="Aptos" panose="020B0004020202020204" pitchFamily="34" charset="0"/>
              </a:rPr>
              <a:t>, </a:t>
            </a:r>
            <a:r>
              <a:rPr lang="ko-KR" altLang="en-US" sz="2100" b="1">
                <a:solidFill>
                  <a:srgbClr val="2B2117"/>
                </a:solidFill>
                <a:latin typeface="Aptos" panose="020B0004020202020204" pitchFamily="34" charset="0"/>
              </a:rPr>
              <a:t>배송비</a:t>
            </a:r>
            <a:r>
              <a:rPr lang="en-US" altLang="ko-KR" sz="2100" b="1">
                <a:solidFill>
                  <a:srgbClr val="2B2117"/>
                </a:solidFill>
                <a:latin typeface="Aptos" panose="020B0004020202020204" pitchFamily="34" charset="0"/>
              </a:rPr>
              <a:t>, </a:t>
            </a:r>
            <a:r>
              <a:rPr lang="ko-KR" altLang="en-US" sz="2100" b="1">
                <a:solidFill>
                  <a:srgbClr val="2B2117"/>
                </a:solidFill>
                <a:latin typeface="Aptos" panose="020B0004020202020204" pitchFamily="34" charset="0"/>
              </a:rPr>
              <a:t>결제</a:t>
            </a:r>
            <a:r>
              <a:rPr lang="en-US" altLang="ko-KR" sz="2100" b="1">
                <a:solidFill>
                  <a:srgbClr val="2B2117"/>
                </a:solidFill>
                <a:latin typeface="Aptos" panose="020B0004020202020204" pitchFamily="34" charset="0"/>
              </a:rPr>
              <a:t>.</a:t>
            </a:r>
            <a:endParaRPr lang="ko-KR" altLang="en-US" sz="2100" b="1">
              <a:solidFill>
                <a:srgbClr val="2B2117"/>
              </a:solidFill>
              <a:latin typeface="Aptos" panose="020B000402020202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66D7BEF-8364-84B6-20D0-F4DB0CC3087A}"/>
              </a:ext>
            </a:extLst>
          </p:cNvPr>
          <p:cNvSpPr/>
          <p:nvPr/>
        </p:nvSpPr>
        <p:spPr>
          <a:xfrm>
            <a:off x="812800" y="1422400"/>
            <a:ext cx="1422400" cy="63500"/>
          </a:xfrm>
          <a:prstGeom prst="rect">
            <a:avLst/>
          </a:prstGeom>
          <a:solidFill>
            <a:srgbClr val="5BC4F1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7655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CDADC7C-6C62-D332-B823-5C57C6D7537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14EF59BE-552F-F6A5-08B5-83C5EE19B5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1812">
              <a:alpha val="54000"/>
            </a:srgb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577494DA-4516-E05F-6C3C-73B86F31A5CB}"/>
              </a:ext>
            </a:extLst>
          </p:cNvPr>
          <p:cNvSpPr/>
          <p:nvPr/>
        </p:nvSpPr>
        <p:spPr>
          <a:xfrm>
            <a:off x="660400" y="533400"/>
            <a:ext cx="6731000" cy="889000"/>
          </a:xfrm>
          <a:prstGeom prst="roundRect">
            <a:avLst/>
          </a:prstGeom>
          <a:solidFill>
            <a:srgbClr val="FCFAF7">
              <a:alpha val="96000"/>
            </a:srgbClr>
          </a:solidFill>
          <a:ln w="19050" cap="flat" cmpd="sng" algn="ctr">
            <a:solidFill>
              <a:srgbClr val="D8B87F">
                <a:alpha val="84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6A3E50-4026-BE03-4A29-E1D8F37F7D39}"/>
              </a:ext>
            </a:extLst>
          </p:cNvPr>
          <p:cNvSpPr txBox="1"/>
          <p:nvPr/>
        </p:nvSpPr>
        <p:spPr>
          <a:xfrm>
            <a:off x="914400" y="698500"/>
            <a:ext cx="6223000" cy="600164"/>
          </a:xfrm>
          <a:prstGeom prst="rect">
            <a:avLst/>
          </a:prstGeom>
          <a:noFill/>
        </p:spPr>
        <p:txBody>
          <a:bodyPr vert="horz" wrap="square" lIns="127000" tIns="76200" rIns="127000" bIns="76200" rtlCol="0">
            <a:spAutoFit/>
          </a:bodyPr>
          <a:lstStyle/>
          <a:p>
            <a:r>
              <a:rPr lang="en-US" altLang="ko-KR" sz="2900" b="1">
                <a:solidFill>
                  <a:srgbClr val="2B2117"/>
                </a:solidFill>
                <a:latin typeface="Aptos" panose="020B0004020202020204" pitchFamily="34" charset="0"/>
              </a:rPr>
              <a:t>Mistakes and Practice</a:t>
            </a:r>
            <a:endParaRPr lang="ko-KR" altLang="en-US" sz="2900" b="1">
              <a:solidFill>
                <a:srgbClr val="2B2117"/>
              </a:solidFill>
              <a:latin typeface="Aptos" panose="020B0004020202020204" pitchFamily="34" charset="0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7F748C59-1350-3CD7-E4FB-7A73F3E8353C}"/>
              </a:ext>
            </a:extLst>
          </p:cNvPr>
          <p:cNvSpPr/>
          <p:nvPr/>
        </p:nvSpPr>
        <p:spPr>
          <a:xfrm>
            <a:off x="736600" y="1803400"/>
            <a:ext cx="7696200" cy="3784600"/>
          </a:xfrm>
          <a:prstGeom prst="roundRect">
            <a:avLst/>
          </a:prstGeom>
          <a:solidFill>
            <a:srgbClr val="FCFAF7">
              <a:alpha val="96000"/>
            </a:srgbClr>
          </a:solidFill>
          <a:ln w="19050" cap="flat" cmpd="sng" algn="ctr">
            <a:solidFill>
              <a:srgbClr val="D8B87F">
                <a:alpha val="84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D53324-7DA7-D8B1-AE67-E07807EBDFE3}"/>
              </a:ext>
            </a:extLst>
          </p:cNvPr>
          <p:cNvSpPr txBox="1"/>
          <p:nvPr/>
        </p:nvSpPr>
        <p:spPr>
          <a:xfrm>
            <a:off x="1143000" y="2133600"/>
            <a:ext cx="6858000" cy="461665"/>
          </a:xfrm>
          <a:prstGeom prst="rect">
            <a:avLst/>
          </a:prstGeom>
          <a:noFill/>
        </p:spPr>
        <p:txBody>
          <a:bodyPr vert="horz" wrap="square" lIns="127000" tIns="76200" rIns="127000" bIns="76200" rtlCol="0">
            <a:spAutoFit/>
          </a:bodyPr>
          <a:lstStyle/>
          <a:p>
            <a:r>
              <a:rPr lang="en-US" altLang="ko-KR" sz="2000">
                <a:solidFill>
                  <a:srgbClr val="2B2117"/>
                </a:solidFill>
                <a:latin typeface="Aptos" panose="020B0004020202020204" pitchFamily="34" charset="0"/>
              </a:rPr>
              <a:t>• Old </a:t>
            </a:r>
            <a:r>
              <a:rPr lang="ko-KR" altLang="en-US" sz="2000">
                <a:solidFill>
                  <a:srgbClr val="2B2117"/>
                </a:solidFill>
                <a:latin typeface="Aptos" panose="020B0004020202020204" pitchFamily="34" charset="0"/>
              </a:rPr>
              <a:t>배송지 </a:t>
            </a:r>
            <a:r>
              <a:rPr lang="en-US" altLang="ko-KR" sz="2000">
                <a:solidFill>
                  <a:srgbClr val="2B2117"/>
                </a:solidFill>
                <a:latin typeface="Aptos" panose="020B0004020202020204" pitchFamily="34" charset="0"/>
              </a:rPr>
              <a:t>can send food away.</a:t>
            </a:r>
            <a:endParaRPr lang="ko-KR" altLang="en-US" sz="2000">
              <a:solidFill>
                <a:srgbClr val="2B2117"/>
              </a:solidFill>
              <a:latin typeface="Aptos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DDDA6A-669F-F73A-8137-9C8EEDEC753E}"/>
              </a:ext>
            </a:extLst>
          </p:cNvPr>
          <p:cNvSpPr txBox="1"/>
          <p:nvPr/>
        </p:nvSpPr>
        <p:spPr>
          <a:xfrm>
            <a:off x="1143000" y="2832100"/>
            <a:ext cx="6858000" cy="461665"/>
          </a:xfrm>
          <a:prstGeom prst="rect">
            <a:avLst/>
          </a:prstGeom>
          <a:noFill/>
        </p:spPr>
        <p:txBody>
          <a:bodyPr vert="horz" wrap="square" lIns="127000" tIns="76200" rIns="127000" bIns="76200" rtlCol="0">
            <a:spAutoFit/>
          </a:bodyPr>
          <a:lstStyle/>
          <a:p>
            <a:r>
              <a:rPr lang="en-US" altLang="ko-KR" sz="2000">
                <a:solidFill>
                  <a:srgbClr val="2B2117"/>
                </a:solidFill>
                <a:latin typeface="Aptos" panose="020B0004020202020204" pitchFamily="34" charset="0"/>
              </a:rPr>
              <a:t>• </a:t>
            </a:r>
            <a:r>
              <a:rPr lang="ko-KR" altLang="en-US" sz="2000">
                <a:solidFill>
                  <a:srgbClr val="2B2117"/>
                </a:solidFill>
                <a:latin typeface="Aptos" panose="020B0004020202020204" pitchFamily="34" charset="0"/>
              </a:rPr>
              <a:t>배송비 </a:t>
            </a:r>
            <a:r>
              <a:rPr lang="en-US" altLang="ko-KR" sz="2000">
                <a:solidFill>
                  <a:srgbClr val="2B2117"/>
                </a:solidFill>
                <a:latin typeface="Aptos" panose="020B0004020202020204" pitchFamily="34" charset="0"/>
              </a:rPr>
              <a:t>changes the final price.</a:t>
            </a:r>
            <a:endParaRPr lang="ko-KR" altLang="en-US" sz="2000">
              <a:solidFill>
                <a:srgbClr val="2B2117"/>
              </a:solidFill>
              <a:latin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BF708B-D2CA-3A1C-BF4C-8C6407B1F162}"/>
              </a:ext>
            </a:extLst>
          </p:cNvPr>
          <p:cNvSpPr txBox="1"/>
          <p:nvPr/>
        </p:nvSpPr>
        <p:spPr>
          <a:xfrm>
            <a:off x="1143000" y="3530600"/>
            <a:ext cx="6858000" cy="461665"/>
          </a:xfrm>
          <a:prstGeom prst="rect">
            <a:avLst/>
          </a:prstGeom>
          <a:noFill/>
        </p:spPr>
        <p:txBody>
          <a:bodyPr vert="horz" wrap="square" lIns="127000" tIns="76200" rIns="127000" bIns="76200" rtlCol="0">
            <a:spAutoFit/>
          </a:bodyPr>
          <a:lstStyle/>
          <a:p>
            <a:r>
              <a:rPr lang="en-US" altLang="ko-KR" sz="2000">
                <a:solidFill>
                  <a:srgbClr val="2B2117"/>
                </a:solidFill>
                <a:latin typeface="Aptos" panose="020B0004020202020204" pitchFamily="34" charset="0"/>
              </a:rPr>
              <a:t>• </a:t>
            </a:r>
            <a:r>
              <a:rPr lang="ko-KR" altLang="en-US" sz="2000">
                <a:solidFill>
                  <a:srgbClr val="2B2117"/>
                </a:solidFill>
                <a:latin typeface="Aptos" panose="020B0004020202020204" pitchFamily="34" charset="0"/>
              </a:rPr>
              <a:t>취소요청 </a:t>
            </a:r>
            <a:r>
              <a:rPr lang="en-US" altLang="ko-KR" sz="2000">
                <a:solidFill>
                  <a:srgbClr val="2B2117"/>
                </a:solidFill>
                <a:latin typeface="Aptos" panose="020B0004020202020204" pitchFamily="34" charset="0"/>
              </a:rPr>
              <a:t>is only a request.</a:t>
            </a:r>
            <a:endParaRPr lang="ko-KR" altLang="en-US" sz="2000">
              <a:solidFill>
                <a:srgbClr val="2B2117"/>
              </a:solidFill>
              <a:latin typeface="Aptos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6ECDA0-B71E-CF36-9085-35F69A523293}"/>
              </a:ext>
            </a:extLst>
          </p:cNvPr>
          <p:cNvSpPr txBox="1"/>
          <p:nvPr/>
        </p:nvSpPr>
        <p:spPr>
          <a:xfrm>
            <a:off x="1143000" y="4229100"/>
            <a:ext cx="6858000" cy="461665"/>
          </a:xfrm>
          <a:prstGeom prst="rect">
            <a:avLst/>
          </a:prstGeom>
          <a:noFill/>
        </p:spPr>
        <p:txBody>
          <a:bodyPr vert="horz" wrap="square" lIns="127000" tIns="76200" rIns="127000" bIns="76200" rtlCol="0">
            <a:spAutoFit/>
          </a:bodyPr>
          <a:lstStyle/>
          <a:p>
            <a:r>
              <a:rPr lang="en-US" altLang="ko-KR" sz="2000">
                <a:solidFill>
                  <a:srgbClr val="2B2117"/>
                </a:solidFill>
                <a:latin typeface="Aptos" panose="020B0004020202020204" pitchFamily="34" charset="0"/>
              </a:rPr>
              <a:t>• </a:t>
            </a:r>
            <a:r>
              <a:rPr lang="ko-KR" altLang="en-US" sz="2000">
                <a:solidFill>
                  <a:srgbClr val="2B2117"/>
                </a:solidFill>
                <a:latin typeface="Aptos" panose="020B0004020202020204" pitchFamily="34" charset="0"/>
              </a:rPr>
              <a:t>요청사항 </a:t>
            </a:r>
            <a:r>
              <a:rPr lang="en-US" altLang="ko-KR" sz="2000">
                <a:solidFill>
                  <a:srgbClr val="2B2117"/>
                </a:solidFill>
                <a:latin typeface="Aptos" panose="020B0004020202020204" pitchFamily="34" charset="0"/>
              </a:rPr>
              <a:t>should be short.</a:t>
            </a:r>
            <a:endParaRPr lang="ko-KR" altLang="en-US" sz="2000">
              <a:solidFill>
                <a:srgbClr val="2B2117"/>
              </a:solidFill>
              <a:latin typeface="Aptos" panose="020B00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1E00AAA-CAAB-18F8-E58E-04A2CBECDC04}"/>
              </a:ext>
            </a:extLst>
          </p:cNvPr>
          <p:cNvSpPr/>
          <p:nvPr/>
        </p:nvSpPr>
        <p:spPr>
          <a:xfrm>
            <a:off x="812800" y="1422400"/>
            <a:ext cx="1422400" cy="63500"/>
          </a:xfrm>
          <a:prstGeom prst="rect">
            <a:avLst/>
          </a:prstGeom>
          <a:solidFill>
            <a:srgbClr val="5BC4F1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5187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</Words>
  <Application>Microsoft Office PowerPoint</Application>
  <PresentationFormat>사용자 지정</PresentationFormat>
  <Paragraphs>42</Paragraphs>
  <Slides>5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9" baseType="lpstr">
      <vt:lpstr>맑은 고딕</vt:lpstr>
      <vt:lpstr>Aptos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bsoeok lee</dc:creator>
  <cp:lastModifiedBy>bsoeok lee</cp:lastModifiedBy>
  <cp:revision>1</cp:revision>
  <dcterms:created xsi:type="dcterms:W3CDTF">2026-05-14T02:23:47Z</dcterms:created>
  <dcterms:modified xsi:type="dcterms:W3CDTF">2026-05-14T02:23:47Z</dcterms:modified>
</cp:coreProperties>
</file>