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ko-KR"/>
    </a:defPPr>
    <a:lvl1pPr marL="0" algn="l" defTabSz="614477" rtl="0" eaLnBrk="1" latinLnBrk="1" hangingPunct="1">
      <a:defRPr sz="1210" kern="1200">
        <a:solidFill>
          <a:schemeClr val="tx1"/>
        </a:solidFill>
        <a:latin typeface="+mn-lt"/>
        <a:ea typeface="+mn-ea"/>
        <a:cs typeface="+mn-cs"/>
      </a:defRPr>
    </a:lvl1pPr>
    <a:lvl2pPr marL="307238" algn="l" defTabSz="614477" rtl="0" eaLnBrk="1" latinLnBrk="1" hangingPunct="1">
      <a:defRPr sz="1210" kern="1200">
        <a:solidFill>
          <a:schemeClr val="tx1"/>
        </a:solidFill>
        <a:latin typeface="+mn-lt"/>
        <a:ea typeface="+mn-ea"/>
        <a:cs typeface="+mn-cs"/>
      </a:defRPr>
    </a:lvl2pPr>
    <a:lvl3pPr marL="614477" algn="l" defTabSz="614477" rtl="0" eaLnBrk="1" latinLnBrk="1" hangingPunct="1">
      <a:defRPr sz="1210" kern="1200">
        <a:solidFill>
          <a:schemeClr val="tx1"/>
        </a:solidFill>
        <a:latin typeface="+mn-lt"/>
        <a:ea typeface="+mn-ea"/>
        <a:cs typeface="+mn-cs"/>
      </a:defRPr>
    </a:lvl3pPr>
    <a:lvl4pPr marL="921715" algn="l" defTabSz="614477" rtl="0" eaLnBrk="1" latinLnBrk="1" hangingPunct="1">
      <a:defRPr sz="1210" kern="1200">
        <a:solidFill>
          <a:schemeClr val="tx1"/>
        </a:solidFill>
        <a:latin typeface="+mn-lt"/>
        <a:ea typeface="+mn-ea"/>
        <a:cs typeface="+mn-cs"/>
      </a:defRPr>
    </a:lvl4pPr>
    <a:lvl5pPr marL="1228954" algn="l" defTabSz="614477" rtl="0" eaLnBrk="1" latinLnBrk="1" hangingPunct="1">
      <a:defRPr sz="1210" kern="1200">
        <a:solidFill>
          <a:schemeClr val="tx1"/>
        </a:solidFill>
        <a:latin typeface="+mn-lt"/>
        <a:ea typeface="+mn-ea"/>
        <a:cs typeface="+mn-cs"/>
      </a:defRPr>
    </a:lvl5pPr>
    <a:lvl6pPr marL="1536192" algn="l" defTabSz="614477" rtl="0" eaLnBrk="1" latinLnBrk="1" hangingPunct="1">
      <a:defRPr sz="1210" kern="1200">
        <a:solidFill>
          <a:schemeClr val="tx1"/>
        </a:solidFill>
        <a:latin typeface="+mn-lt"/>
        <a:ea typeface="+mn-ea"/>
        <a:cs typeface="+mn-cs"/>
      </a:defRPr>
    </a:lvl6pPr>
    <a:lvl7pPr marL="1843430" algn="l" defTabSz="614477" rtl="0" eaLnBrk="1" latinLnBrk="1" hangingPunct="1">
      <a:defRPr sz="1210" kern="1200">
        <a:solidFill>
          <a:schemeClr val="tx1"/>
        </a:solidFill>
        <a:latin typeface="+mn-lt"/>
        <a:ea typeface="+mn-ea"/>
        <a:cs typeface="+mn-cs"/>
      </a:defRPr>
    </a:lvl7pPr>
    <a:lvl8pPr marL="2150669" algn="l" defTabSz="614477" rtl="0" eaLnBrk="1" latinLnBrk="1" hangingPunct="1">
      <a:defRPr sz="1210" kern="1200">
        <a:solidFill>
          <a:schemeClr val="tx1"/>
        </a:solidFill>
        <a:latin typeface="+mn-lt"/>
        <a:ea typeface="+mn-ea"/>
        <a:cs typeface="+mn-cs"/>
      </a:defRPr>
    </a:lvl8pPr>
    <a:lvl9pPr marL="2457907" algn="l" defTabSz="614477" rtl="0" eaLnBrk="1" latinLnBrk="1" hangingPunct="1">
      <a:defRPr sz="121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B8BD2-DB53-4B64-85B5-A1ED88440B95}" type="datetimeFigureOut">
              <a:rPr lang="ko-KR" altLang="en-US" smtClean="0"/>
              <a:t>2026-05-14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FCB52-DD6F-4136-AA38-F839A03EE3AF}" type="slidenum">
              <a:rPr lang="ko-KR" altLang="en-US" smtClean="0"/>
              <a:t>‹#›</a:t>
            </a:fld>
            <a:endParaRPr lang="ko-KR" altLang="en-US"/>
          </a:p>
        </p:txBody>
      </p:sp>
    </p:spTree>
    <p:extLst>
      <p:ext uri="{BB962C8B-B14F-4D97-AF65-F5344CB8AC3E}">
        <p14:creationId xmlns:p14="http://schemas.microsoft.com/office/powerpoint/2010/main" val="2892418735"/>
      </p:ext>
    </p:extLst>
  </p:cSld>
  <p:clrMap bg1="lt1" tx1="dk1" bg2="lt2" tx2="dk2" accent1="accent1" accent2="accent2" accent3="accent3" accent4="accent4" accent5="accent5" accent6="accent6" hlink="hlink" folHlink="folHlink"/>
  <p:notesStyle>
    <a:lvl1pPr marL="0" algn="l" defTabSz="614477" rtl="0" eaLnBrk="1" latinLnBrk="1" hangingPunct="1">
      <a:defRPr sz="806" kern="1200">
        <a:solidFill>
          <a:schemeClr val="tx1"/>
        </a:solidFill>
        <a:latin typeface="+mn-lt"/>
        <a:ea typeface="+mn-ea"/>
        <a:cs typeface="+mn-cs"/>
      </a:defRPr>
    </a:lvl1pPr>
    <a:lvl2pPr marL="307238" algn="l" defTabSz="614477" rtl="0" eaLnBrk="1" latinLnBrk="1" hangingPunct="1">
      <a:defRPr sz="806" kern="1200">
        <a:solidFill>
          <a:schemeClr val="tx1"/>
        </a:solidFill>
        <a:latin typeface="+mn-lt"/>
        <a:ea typeface="+mn-ea"/>
        <a:cs typeface="+mn-cs"/>
      </a:defRPr>
    </a:lvl2pPr>
    <a:lvl3pPr marL="614477" algn="l" defTabSz="614477" rtl="0" eaLnBrk="1" latinLnBrk="1" hangingPunct="1">
      <a:defRPr sz="806" kern="1200">
        <a:solidFill>
          <a:schemeClr val="tx1"/>
        </a:solidFill>
        <a:latin typeface="+mn-lt"/>
        <a:ea typeface="+mn-ea"/>
        <a:cs typeface="+mn-cs"/>
      </a:defRPr>
    </a:lvl3pPr>
    <a:lvl4pPr marL="921715" algn="l" defTabSz="614477" rtl="0" eaLnBrk="1" latinLnBrk="1" hangingPunct="1">
      <a:defRPr sz="806" kern="1200">
        <a:solidFill>
          <a:schemeClr val="tx1"/>
        </a:solidFill>
        <a:latin typeface="+mn-lt"/>
        <a:ea typeface="+mn-ea"/>
        <a:cs typeface="+mn-cs"/>
      </a:defRPr>
    </a:lvl4pPr>
    <a:lvl5pPr marL="1228954" algn="l" defTabSz="614477" rtl="0" eaLnBrk="1" latinLnBrk="1" hangingPunct="1">
      <a:defRPr sz="806" kern="1200">
        <a:solidFill>
          <a:schemeClr val="tx1"/>
        </a:solidFill>
        <a:latin typeface="+mn-lt"/>
        <a:ea typeface="+mn-ea"/>
        <a:cs typeface="+mn-cs"/>
      </a:defRPr>
    </a:lvl5pPr>
    <a:lvl6pPr marL="1536192" algn="l" defTabSz="614477" rtl="0" eaLnBrk="1" latinLnBrk="1" hangingPunct="1">
      <a:defRPr sz="806" kern="1200">
        <a:solidFill>
          <a:schemeClr val="tx1"/>
        </a:solidFill>
        <a:latin typeface="+mn-lt"/>
        <a:ea typeface="+mn-ea"/>
        <a:cs typeface="+mn-cs"/>
      </a:defRPr>
    </a:lvl6pPr>
    <a:lvl7pPr marL="1843430" algn="l" defTabSz="614477" rtl="0" eaLnBrk="1" latinLnBrk="1" hangingPunct="1">
      <a:defRPr sz="806" kern="1200">
        <a:solidFill>
          <a:schemeClr val="tx1"/>
        </a:solidFill>
        <a:latin typeface="+mn-lt"/>
        <a:ea typeface="+mn-ea"/>
        <a:cs typeface="+mn-cs"/>
      </a:defRPr>
    </a:lvl7pPr>
    <a:lvl8pPr marL="2150669" algn="l" defTabSz="614477" rtl="0" eaLnBrk="1" latinLnBrk="1" hangingPunct="1">
      <a:defRPr sz="806" kern="1200">
        <a:solidFill>
          <a:schemeClr val="tx1"/>
        </a:solidFill>
        <a:latin typeface="+mn-lt"/>
        <a:ea typeface="+mn-ea"/>
        <a:cs typeface="+mn-cs"/>
      </a:defRPr>
    </a:lvl8pPr>
    <a:lvl9pPr marL="2457907" algn="l" defTabSz="614477" rtl="0" eaLnBrk="1" latinLnBrk="1" hangingPunct="1">
      <a:defRPr sz="8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opening slide sets the daily situation. The learner is about to leave home and checks the weather app first. The lesson should feel practical, like a short briefing before going outside in Korea. The article will explain that learners do not need to translate every screen. They should identify the weather label, temperature label, rain signal, fine dust warning, and the practical action: carry an umbrella or adjust clothing.</a:t>
            </a:r>
            <a:endParaRPr lang="ko-KR" altLang="en-US"/>
          </a:p>
        </p:txBody>
      </p:sp>
      <p:sp>
        <p:nvSpPr>
          <p:cNvPr id="4" name="슬라이드 번호 개체 틀 3"/>
          <p:cNvSpPr>
            <a:spLocks noGrp="1"/>
          </p:cNvSpPr>
          <p:nvPr>
            <p:ph type="sldNum" sz="quarter" idx="5"/>
          </p:nvPr>
        </p:nvSpPr>
        <p:spPr/>
        <p:txBody>
          <a:bodyPr/>
          <a:lstStyle/>
          <a:p>
            <a:fld id="{777FCB52-DD6F-4136-AA38-F839A03EE3AF}" type="slidenum">
              <a:rPr lang="ko-KR" altLang="en-US" smtClean="0"/>
              <a:t>1</a:t>
            </a:fld>
            <a:endParaRPr lang="ko-KR" altLang="en-US"/>
          </a:p>
        </p:txBody>
      </p:sp>
    </p:spTree>
    <p:extLst>
      <p:ext uri="{BB962C8B-B14F-4D97-AF65-F5344CB8AC3E}">
        <p14:creationId xmlns:p14="http://schemas.microsoft.com/office/powerpoint/2010/main" val="391330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introduces the core reading labels. </a:t>
            </a:r>
            <a:r>
              <a:rPr lang="ko-KR" altLang="en-US"/>
              <a:t>날씨 </a:t>
            </a:r>
            <a:r>
              <a:rPr lang="en-US" altLang="ko-KR"/>
              <a:t>is the broad word learners will see in daily apps and conversation. </a:t>
            </a:r>
            <a:r>
              <a:rPr lang="ko-KR" altLang="en-US"/>
              <a:t>일기예보 </a:t>
            </a:r>
            <a:r>
              <a:rPr lang="en-US" altLang="ko-KR"/>
              <a:t>points to forecast information. </a:t>
            </a:r>
            <a:r>
              <a:rPr lang="ko-KR" altLang="en-US"/>
              <a:t>기상정보 </a:t>
            </a:r>
            <a:r>
              <a:rPr lang="en-US" altLang="ko-KR"/>
              <a:t>is more official and may appear in alerts. </a:t>
            </a:r>
            <a:r>
              <a:rPr lang="ko-KR" altLang="en-US"/>
              <a:t>기온 </a:t>
            </a:r>
            <a:r>
              <a:rPr lang="en-US" altLang="ko-KR"/>
              <a:t>tells the air temperature, while </a:t>
            </a:r>
            <a:r>
              <a:rPr lang="ko-KR" altLang="en-US"/>
              <a:t>최고기온 </a:t>
            </a:r>
            <a:r>
              <a:rPr lang="en-US" altLang="ko-KR"/>
              <a:t>and </a:t>
            </a:r>
            <a:r>
              <a:rPr lang="ko-KR" altLang="en-US"/>
              <a:t>최저기온 </a:t>
            </a:r>
            <a:r>
              <a:rPr lang="en-US" altLang="ko-KR"/>
              <a:t>mark the daily high and low. The article will keep these words in a compact table so learners can scan them quickly.</a:t>
            </a:r>
            <a:endParaRPr lang="ko-KR" altLang="en-US"/>
          </a:p>
        </p:txBody>
      </p:sp>
      <p:sp>
        <p:nvSpPr>
          <p:cNvPr id="4" name="슬라이드 번호 개체 틀 3"/>
          <p:cNvSpPr>
            <a:spLocks noGrp="1"/>
          </p:cNvSpPr>
          <p:nvPr>
            <p:ph type="sldNum" sz="quarter" idx="5"/>
          </p:nvPr>
        </p:nvSpPr>
        <p:spPr/>
        <p:txBody>
          <a:bodyPr/>
          <a:lstStyle/>
          <a:p>
            <a:fld id="{777FCB52-DD6F-4136-AA38-F839A03EE3AF}" type="slidenum">
              <a:rPr lang="ko-KR" altLang="en-US" smtClean="0"/>
              <a:t>2</a:t>
            </a:fld>
            <a:endParaRPr lang="ko-KR" altLang="en-US"/>
          </a:p>
        </p:txBody>
      </p:sp>
    </p:spTree>
    <p:extLst>
      <p:ext uri="{BB962C8B-B14F-4D97-AF65-F5344CB8AC3E}">
        <p14:creationId xmlns:p14="http://schemas.microsoft.com/office/powerpoint/2010/main" val="38897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explains the formula style of weather screens. Many weather app lines are not full sentences. They are labels plus numbers, levels, or short warnings. </a:t>
            </a:r>
            <a:r>
              <a:rPr lang="ko-KR" altLang="en-US"/>
              <a:t>현재 기온 </a:t>
            </a:r>
            <a:r>
              <a:rPr lang="en-US" altLang="ko-KR"/>
              <a:t>tells the current temperature. </a:t>
            </a:r>
            <a:r>
              <a:rPr lang="ko-KR" altLang="en-US"/>
              <a:t>최고기온 </a:t>
            </a:r>
            <a:r>
              <a:rPr lang="en-US" altLang="ko-KR"/>
              <a:t>and </a:t>
            </a:r>
            <a:r>
              <a:rPr lang="ko-KR" altLang="en-US"/>
              <a:t>최저기온 </a:t>
            </a:r>
            <a:r>
              <a:rPr lang="en-US" altLang="ko-KR"/>
              <a:t>show a daily range. </a:t>
            </a:r>
            <a:r>
              <a:rPr lang="ko-KR" altLang="en-US"/>
              <a:t>강수량 </a:t>
            </a:r>
            <a:r>
              <a:rPr lang="en-US" altLang="ko-KR"/>
              <a:t>tells the amount of rain. </a:t>
            </a:r>
            <a:r>
              <a:rPr lang="ko-KR" altLang="en-US"/>
              <a:t>습도 </a:t>
            </a:r>
            <a:r>
              <a:rPr lang="en-US" altLang="ko-KR"/>
              <a:t>explains sticky air, and </a:t>
            </a:r>
            <a:r>
              <a:rPr lang="ko-KR" altLang="en-US"/>
              <a:t>미세먼지 </a:t>
            </a:r>
            <a:r>
              <a:rPr lang="en-US" altLang="ko-KR"/>
              <a:t>helps learners decide whether a mask or indoor plan is useful.</a:t>
            </a:r>
            <a:endParaRPr lang="ko-KR" altLang="en-US"/>
          </a:p>
        </p:txBody>
      </p:sp>
      <p:sp>
        <p:nvSpPr>
          <p:cNvPr id="4" name="슬라이드 번호 개체 틀 3"/>
          <p:cNvSpPr>
            <a:spLocks noGrp="1"/>
          </p:cNvSpPr>
          <p:nvPr>
            <p:ph type="sldNum" sz="quarter" idx="5"/>
          </p:nvPr>
        </p:nvSpPr>
        <p:spPr/>
        <p:txBody>
          <a:bodyPr/>
          <a:lstStyle/>
          <a:p>
            <a:fld id="{777FCB52-DD6F-4136-AA38-F839A03EE3AF}" type="slidenum">
              <a:rPr lang="ko-KR" altLang="en-US" smtClean="0"/>
              <a:t>3</a:t>
            </a:fld>
            <a:endParaRPr lang="ko-KR" altLang="en-US"/>
          </a:p>
        </p:txBody>
      </p:sp>
    </p:spTree>
    <p:extLst>
      <p:ext uri="{BB962C8B-B14F-4D97-AF65-F5344CB8AC3E}">
        <p14:creationId xmlns:p14="http://schemas.microsoft.com/office/powerpoint/2010/main" val="174435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turns vocabulary into an action sequence. First, learners check the temperature range so they can choose clothing. Next, they check rain words such as </a:t>
            </a:r>
            <a:r>
              <a:rPr lang="ko-KR" altLang="en-US"/>
              <a:t>비 </a:t>
            </a:r>
            <a:r>
              <a:rPr lang="en-US" altLang="ko-KR"/>
              <a:t>and </a:t>
            </a:r>
            <a:r>
              <a:rPr lang="ko-KR" altLang="en-US"/>
              <a:t>소나기</a:t>
            </a:r>
            <a:r>
              <a:rPr lang="en-US" altLang="ko-KR"/>
              <a:t>, then confirm </a:t>
            </a:r>
            <a:r>
              <a:rPr lang="ko-KR" altLang="en-US"/>
              <a:t>강수량 </a:t>
            </a:r>
            <a:r>
              <a:rPr lang="en-US" altLang="ko-KR"/>
              <a:t>if the app gives more detail. Finally, they check </a:t>
            </a:r>
            <a:r>
              <a:rPr lang="ko-KR" altLang="en-US"/>
              <a:t>미세먼지 </a:t>
            </a:r>
            <a:r>
              <a:rPr lang="en-US" altLang="ko-KR"/>
              <a:t>and decide whether to carry </a:t>
            </a:r>
            <a:r>
              <a:rPr lang="ko-KR" altLang="en-US"/>
              <a:t>우산 </a:t>
            </a:r>
            <a:r>
              <a:rPr lang="en-US" altLang="ko-KR"/>
              <a:t>or change plans. The article will explain this as a simple screen-reading routine.</a:t>
            </a:r>
            <a:endParaRPr lang="ko-KR" altLang="en-US"/>
          </a:p>
        </p:txBody>
      </p:sp>
      <p:sp>
        <p:nvSpPr>
          <p:cNvPr id="4" name="슬라이드 번호 개체 틀 3"/>
          <p:cNvSpPr>
            <a:spLocks noGrp="1"/>
          </p:cNvSpPr>
          <p:nvPr>
            <p:ph type="sldNum" sz="quarter" idx="5"/>
          </p:nvPr>
        </p:nvSpPr>
        <p:spPr/>
        <p:txBody>
          <a:bodyPr/>
          <a:lstStyle/>
          <a:p>
            <a:fld id="{777FCB52-DD6F-4136-AA38-F839A03EE3AF}" type="slidenum">
              <a:rPr lang="ko-KR" altLang="en-US" smtClean="0"/>
              <a:t>4</a:t>
            </a:fld>
            <a:endParaRPr lang="ko-KR" altLang="en-US"/>
          </a:p>
        </p:txBody>
      </p:sp>
    </p:spTree>
    <p:extLst>
      <p:ext uri="{BB962C8B-B14F-4D97-AF65-F5344CB8AC3E}">
        <p14:creationId xmlns:p14="http://schemas.microsoft.com/office/powerpoint/2010/main" val="227382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final slide prepares the mistakes and practice sections. Beginners may confuse </a:t>
            </a:r>
            <a:r>
              <a:rPr lang="ko-KR" altLang="en-US"/>
              <a:t>기온 </a:t>
            </a:r>
            <a:r>
              <a:rPr lang="en-US" altLang="ko-KR"/>
              <a:t>with body temperature or read only the current number while missing the high and low. They may also treat </a:t>
            </a:r>
            <a:r>
              <a:rPr lang="ko-KR" altLang="en-US"/>
              <a:t>소나기 </a:t>
            </a:r>
            <a:r>
              <a:rPr lang="en-US" altLang="ko-KR"/>
              <a:t>like normal rain, but it can appear suddenly. </a:t>
            </a:r>
            <a:r>
              <a:rPr lang="ko-KR" altLang="en-US"/>
              <a:t>미세먼지 </a:t>
            </a:r>
            <a:r>
              <a:rPr lang="en-US" altLang="ko-KR"/>
              <a:t>is not rain, but it still affects daily decisions. The article closes with recognition questions, a mini scenario, and a quick review table.</a:t>
            </a:r>
            <a:endParaRPr lang="ko-KR" altLang="en-US"/>
          </a:p>
        </p:txBody>
      </p:sp>
      <p:sp>
        <p:nvSpPr>
          <p:cNvPr id="4" name="슬라이드 번호 개체 틀 3"/>
          <p:cNvSpPr>
            <a:spLocks noGrp="1"/>
          </p:cNvSpPr>
          <p:nvPr>
            <p:ph type="sldNum" sz="quarter" idx="5"/>
          </p:nvPr>
        </p:nvSpPr>
        <p:spPr/>
        <p:txBody>
          <a:bodyPr/>
          <a:lstStyle/>
          <a:p>
            <a:fld id="{777FCB52-DD6F-4136-AA38-F839A03EE3AF}" type="slidenum">
              <a:rPr lang="ko-KR" altLang="en-US" smtClean="0"/>
              <a:t>5</a:t>
            </a:fld>
            <a:endParaRPr lang="ko-KR" altLang="en-US"/>
          </a:p>
        </p:txBody>
      </p:sp>
    </p:spTree>
    <p:extLst>
      <p:ext uri="{BB962C8B-B14F-4D97-AF65-F5344CB8AC3E}">
        <p14:creationId xmlns:p14="http://schemas.microsoft.com/office/powerpoint/2010/main" val="199652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A37238F-B859-47CA-8350-C1CD2C23FF56}"/>
              </a:ext>
            </a:extLst>
          </p:cNvPr>
          <p:cNvSpPr>
            <a:spLocks noGrp="1"/>
          </p:cNvSpPr>
          <p:nvPr>
            <p:ph type="ctrTitle"/>
          </p:nvPr>
        </p:nvSpPr>
        <p:spPr>
          <a:xfrm>
            <a:off x="1524000" y="1122363"/>
            <a:ext cx="9144000" cy="2387600"/>
          </a:xfrm>
        </p:spPr>
        <p:txBody>
          <a:bodyPr anchor="b"/>
          <a:lstStyle>
            <a:lvl1pPr algn="ctr">
              <a:defRPr sz="3600"/>
            </a:lvl1pPr>
          </a:lstStyle>
          <a:p>
            <a:r>
              <a:rPr lang="ko-KR" altLang="en-US"/>
              <a:t>마스터 제목 스타일 편집</a:t>
            </a:r>
          </a:p>
        </p:txBody>
      </p:sp>
      <p:sp>
        <p:nvSpPr>
          <p:cNvPr id="3" name="부제목 2">
            <a:extLst>
              <a:ext uri="{FF2B5EF4-FFF2-40B4-BE49-F238E27FC236}">
                <a16:creationId xmlns:a16="http://schemas.microsoft.com/office/drawing/2014/main" id="{B3DC7445-87C5-D45E-BA60-92D68DD0D8A2}"/>
              </a:ext>
            </a:extLst>
          </p:cNvPr>
          <p:cNvSpPr>
            <a:spLocks noGrp="1"/>
          </p:cNvSpPr>
          <p:nvPr>
            <p:ph type="subTitle" idx="1"/>
          </p:nvPr>
        </p:nvSpPr>
        <p:spPr>
          <a:xfrm>
            <a:off x="1524000" y="3602037"/>
            <a:ext cx="9144000" cy="165576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7C1BF8E-2D52-959B-9229-27A44ACD0DD7}"/>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BE30565F-91FA-5D1B-DECF-45A00C699AE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ADF998A-7DA7-7514-499C-E52EAAF8AA28}"/>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302182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154575-1EF1-A58C-8D79-8BF290D477D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1FB8126-A874-2F3A-5A5B-01B7AA22DAFC}"/>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03C7CC2-7914-8D6E-E908-C7C698B69539}"/>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297126CB-A24D-97BB-6451-94B99338442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64DD84D-A4A8-0BE5-FDF0-D908962E45DD}"/>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262150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32CAAE7F-5F88-A6FF-41A0-B5B8B7627D56}"/>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84E8F363-25FC-F271-1110-D68FA6E7ACF5}"/>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0C04C45-A626-CF49-8D89-177C88E99AB5}"/>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B98D620D-9AC0-0EF8-F3E0-51601ABE612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C3C8854-63B2-DE63-B732-E9EA7BB57F4A}"/>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276967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7B2484B-8322-B178-3862-196CAD71755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4915654F-0544-335D-A978-91047C36F8EC}"/>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26ED8D7-FA0F-89EF-3A0C-CD9507D76B23}"/>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9DA9751E-52A3-E055-96CD-F81C582DDC5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80BF00E-A020-2589-3471-6D45D0539AE9}"/>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151421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7E370FE-7AE7-5C15-6D75-FF970E378457}"/>
              </a:ext>
            </a:extLst>
          </p:cNvPr>
          <p:cNvSpPr>
            <a:spLocks noGrp="1"/>
          </p:cNvSpPr>
          <p:nvPr>
            <p:ph type="title"/>
          </p:nvPr>
        </p:nvSpPr>
        <p:spPr>
          <a:xfrm>
            <a:off x="831850" y="1709739"/>
            <a:ext cx="10515600" cy="2852738"/>
          </a:xfrm>
        </p:spPr>
        <p:txBody>
          <a:bodyPr anchor="b"/>
          <a:lstStyle>
            <a:lvl1pPr>
              <a:defRPr sz="3600"/>
            </a:lvl1pPr>
          </a:lstStyle>
          <a:p>
            <a:r>
              <a:rPr lang="ko-KR" altLang="en-US"/>
              <a:t>마스터 제목 스타일 편집</a:t>
            </a:r>
          </a:p>
        </p:txBody>
      </p:sp>
      <p:sp>
        <p:nvSpPr>
          <p:cNvPr id="3" name="텍스트 개체 틀 2">
            <a:extLst>
              <a:ext uri="{FF2B5EF4-FFF2-40B4-BE49-F238E27FC236}">
                <a16:creationId xmlns:a16="http://schemas.microsoft.com/office/drawing/2014/main" id="{6949A94A-842E-2790-FFB3-DE8A4B7141A8}"/>
              </a:ext>
            </a:extLst>
          </p:cNvPr>
          <p:cNvSpPr>
            <a:spLocks noGrp="1"/>
          </p:cNvSpPr>
          <p:nvPr>
            <p:ph type="body" idx="1"/>
          </p:nvPr>
        </p:nvSpPr>
        <p:spPr>
          <a:xfrm>
            <a:off x="831850" y="4589464"/>
            <a:ext cx="10515600" cy="1500188"/>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839895F9-FFD4-F3F6-0AB7-34F2A98F99E2}"/>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4FF505F6-6737-6D5E-E0BC-DA849F7A734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FC7F23F-07FA-971C-7B83-E5DDAFDAAB79}"/>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142756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56F8B13-D0C9-345E-5E16-DA16BD6100A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0B158E5-DA5D-3526-5A91-4B6AAF7FA0F6}"/>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71D4ABF4-99A0-D8A9-7C85-70F18BB030B1}"/>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A32AC966-85D4-BAC2-E3C0-7F24289C1A5E}"/>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19B18D68-2587-890E-0ADE-8B7E5EA4BDA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333DCC1-BF54-5C8C-6F20-352B8D9AC251}"/>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96367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7CCF03-FF02-0FE2-6098-4CFBCA19E2B9}"/>
              </a:ext>
            </a:extLst>
          </p:cNvPr>
          <p:cNvSpPr>
            <a:spLocks noGrp="1"/>
          </p:cNvSpPr>
          <p:nvPr>
            <p:ph type="title"/>
          </p:nvPr>
        </p:nvSpPr>
        <p:spPr>
          <a:xfrm>
            <a:off x="839788"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CC94FF46-D0B2-D5CF-DC86-5CE3D07B4A6C}"/>
              </a:ext>
            </a:extLst>
          </p:cNvPr>
          <p:cNvSpPr>
            <a:spLocks noGrp="1"/>
          </p:cNvSpPr>
          <p:nvPr>
            <p:ph type="body" idx="1"/>
          </p:nvPr>
        </p:nvSpPr>
        <p:spPr>
          <a:xfrm>
            <a:off x="839789" y="1681162"/>
            <a:ext cx="5157787"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4C1DC77-AA61-8528-D483-608F9BC1A591}"/>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69D93544-C3D5-2F2B-E026-CD086272152D}"/>
              </a:ext>
            </a:extLst>
          </p:cNvPr>
          <p:cNvSpPr>
            <a:spLocks noGrp="1"/>
          </p:cNvSpPr>
          <p:nvPr>
            <p:ph type="body" sz="quarter" idx="3"/>
          </p:nvPr>
        </p:nvSpPr>
        <p:spPr>
          <a:xfrm>
            <a:off x="6172201" y="1681162"/>
            <a:ext cx="5183188"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DE30C187-FA38-3E30-29BC-B4E0D158310F}"/>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139AC362-52AF-9EE1-25B6-D5281C28AE8B}"/>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8" name="바닥글 개체 틀 7">
            <a:extLst>
              <a:ext uri="{FF2B5EF4-FFF2-40B4-BE49-F238E27FC236}">
                <a16:creationId xmlns:a16="http://schemas.microsoft.com/office/drawing/2014/main" id="{D144B136-6324-8542-C849-B98C4740F21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A5B17892-6586-D651-AFDC-66FA0D3187E5}"/>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180771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8B2C65-0953-AA0C-AF0F-1076F0F805E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D80D9CDA-90A0-6F08-EE36-B9566F137CEA}"/>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4" name="바닥글 개체 틀 3">
            <a:extLst>
              <a:ext uri="{FF2B5EF4-FFF2-40B4-BE49-F238E27FC236}">
                <a16:creationId xmlns:a16="http://schemas.microsoft.com/office/drawing/2014/main" id="{5E2B54F0-EAD5-62C8-9805-A8B02BCBBA8A}"/>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9E5F65ED-6720-C03F-A004-F84154C43BBC}"/>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366696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1D7DA38F-7BC2-8ABD-34C9-7744C761DD5B}"/>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3" name="바닥글 개체 틀 2">
            <a:extLst>
              <a:ext uri="{FF2B5EF4-FFF2-40B4-BE49-F238E27FC236}">
                <a16:creationId xmlns:a16="http://schemas.microsoft.com/office/drawing/2014/main" id="{CAD69DF2-E39B-57C4-E2C2-ACE5FFB8B6D5}"/>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E148FF1-9444-9A1E-A561-A2F9C3B87026}"/>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363468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E38637A-1ADE-1546-D058-D5B247DE41D3}"/>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내용 개체 틀 2">
            <a:extLst>
              <a:ext uri="{FF2B5EF4-FFF2-40B4-BE49-F238E27FC236}">
                <a16:creationId xmlns:a16="http://schemas.microsoft.com/office/drawing/2014/main" id="{98F08543-BC9F-C3B2-6215-8DFD744867FD}"/>
              </a:ext>
            </a:extLst>
          </p:cNvPr>
          <p:cNvSpPr>
            <a:spLocks noGrp="1"/>
          </p:cNvSpPr>
          <p:nvPr>
            <p:ph idx="1"/>
          </p:nvPr>
        </p:nvSpPr>
        <p:spPr>
          <a:xfrm>
            <a:off x="5183188" y="987425"/>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A2857E9D-2F98-6395-B34C-D0708E115325}"/>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FF27966-501C-DB71-9357-CC4EA9584A0D}"/>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CBA5A69B-6B1C-46BC-7895-05CE8327114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0C0FAF3-D6A9-F100-16C1-A9BAC8B4C615}"/>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334451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D7056C5-3996-4094-1257-FE7AB814936B}"/>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그림 개체 틀 2">
            <a:extLst>
              <a:ext uri="{FF2B5EF4-FFF2-40B4-BE49-F238E27FC236}">
                <a16:creationId xmlns:a16="http://schemas.microsoft.com/office/drawing/2014/main" id="{43A0E7FA-FF0A-9ABD-F7A6-CB8FF9B39B7C}"/>
              </a:ext>
            </a:extLst>
          </p:cNvPr>
          <p:cNvSpPr>
            <a:spLocks noGrp="1"/>
          </p:cNvSpPr>
          <p:nvPr>
            <p:ph type="pic" idx="1"/>
          </p:nvPr>
        </p:nvSpPr>
        <p:spPr>
          <a:xfrm>
            <a:off x="5183188" y="987425"/>
            <a:ext cx="6172200" cy="487362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ko-KR" altLang="en-US"/>
          </a:p>
        </p:txBody>
      </p:sp>
      <p:sp>
        <p:nvSpPr>
          <p:cNvPr id="4" name="텍스트 개체 틀 3">
            <a:extLst>
              <a:ext uri="{FF2B5EF4-FFF2-40B4-BE49-F238E27FC236}">
                <a16:creationId xmlns:a16="http://schemas.microsoft.com/office/drawing/2014/main" id="{36B57F07-9AC6-8712-B061-E0741E771A70}"/>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B93FB808-3408-9FA2-970B-461D904FE619}"/>
              </a:ext>
            </a:extLst>
          </p:cNvPr>
          <p:cNvSpPr>
            <a:spLocks noGrp="1"/>
          </p:cNvSpPr>
          <p:nvPr>
            <p:ph type="dt" sz="half" idx="10"/>
          </p:nvPr>
        </p:nvSpPr>
        <p:spPr/>
        <p:txBody>
          <a:bodyPr/>
          <a:lstStyle/>
          <a:p>
            <a:fld id="{67856651-1F00-4F21-9530-2E5179103ED8}" type="datetimeFigureOut">
              <a:rPr lang="ko-KR" altLang="en-US" smtClean="0"/>
              <a:t>2026-05-14</a:t>
            </a:fld>
            <a:endParaRPr lang="ko-KR" altLang="en-US"/>
          </a:p>
        </p:txBody>
      </p:sp>
      <p:sp>
        <p:nvSpPr>
          <p:cNvPr id="6" name="바닥글 개체 틀 5">
            <a:extLst>
              <a:ext uri="{FF2B5EF4-FFF2-40B4-BE49-F238E27FC236}">
                <a16:creationId xmlns:a16="http://schemas.microsoft.com/office/drawing/2014/main" id="{A9301081-DD9A-D6CD-8033-B0DA0CC070D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7CDBA294-AA8E-73B6-F032-BFAC68F61D5E}"/>
              </a:ext>
            </a:extLst>
          </p:cNvPr>
          <p:cNvSpPr>
            <a:spLocks noGrp="1"/>
          </p:cNvSpPr>
          <p:nvPr>
            <p:ph type="sldNum" sz="quarter" idx="12"/>
          </p:nvPr>
        </p:nvSpPr>
        <p:spPr/>
        <p:txBody>
          <a:body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468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BAE7914-FEF9-918D-9655-6D3135DAAF3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898D9CF-4383-1676-D1A7-FC101E771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D9564AD-51FA-984A-F76B-2A21E8D6D6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67856651-1F00-4F21-9530-2E5179103ED8}" type="datetimeFigureOut">
              <a:rPr lang="ko-KR" altLang="en-US" smtClean="0"/>
              <a:t>2026-05-14</a:t>
            </a:fld>
            <a:endParaRPr lang="ko-KR" altLang="en-US"/>
          </a:p>
        </p:txBody>
      </p:sp>
      <p:sp>
        <p:nvSpPr>
          <p:cNvPr id="5" name="바닥글 개체 틀 4">
            <a:extLst>
              <a:ext uri="{FF2B5EF4-FFF2-40B4-BE49-F238E27FC236}">
                <a16:creationId xmlns:a16="http://schemas.microsoft.com/office/drawing/2014/main" id="{C2A42B9A-9168-9A66-FD29-8ABDA59CE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61A4E159-9E73-2A73-1DBA-E6EAF75B0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828C8E25-7705-4B9F-B228-2AF2A221E318}" type="slidenum">
              <a:rPr lang="ko-KR" altLang="en-US" smtClean="0"/>
              <a:t>‹#›</a:t>
            </a:fld>
            <a:endParaRPr lang="ko-KR" altLang="en-US"/>
          </a:p>
        </p:txBody>
      </p:sp>
    </p:spTree>
    <p:extLst>
      <p:ext uri="{BB962C8B-B14F-4D97-AF65-F5344CB8AC3E}">
        <p14:creationId xmlns:p14="http://schemas.microsoft.com/office/powerpoint/2010/main" val="177957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1"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1"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1"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1"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ko-KR"/>
      </a:defPPr>
      <a:lvl1pPr marL="0" algn="l" defTabSz="548640" rtl="0" eaLnBrk="1" latinLnBrk="1" hangingPunct="1">
        <a:defRPr sz="1080" kern="1200">
          <a:solidFill>
            <a:schemeClr val="tx1"/>
          </a:solidFill>
          <a:latin typeface="+mn-lt"/>
          <a:ea typeface="+mn-ea"/>
          <a:cs typeface="+mn-cs"/>
        </a:defRPr>
      </a:lvl1pPr>
      <a:lvl2pPr marL="274320" algn="l" defTabSz="548640" rtl="0" eaLnBrk="1" latinLnBrk="1" hangingPunct="1">
        <a:defRPr sz="1080" kern="1200">
          <a:solidFill>
            <a:schemeClr val="tx1"/>
          </a:solidFill>
          <a:latin typeface="+mn-lt"/>
          <a:ea typeface="+mn-ea"/>
          <a:cs typeface="+mn-cs"/>
        </a:defRPr>
      </a:lvl2pPr>
      <a:lvl3pPr marL="548640" algn="l" defTabSz="548640" rtl="0" eaLnBrk="1" latinLnBrk="1" hangingPunct="1">
        <a:defRPr sz="1080" kern="1200">
          <a:solidFill>
            <a:schemeClr val="tx1"/>
          </a:solidFill>
          <a:latin typeface="+mn-lt"/>
          <a:ea typeface="+mn-ea"/>
          <a:cs typeface="+mn-cs"/>
        </a:defRPr>
      </a:lvl3pPr>
      <a:lvl4pPr marL="822960" algn="l" defTabSz="548640" rtl="0" eaLnBrk="1" latinLnBrk="1" hangingPunct="1">
        <a:defRPr sz="1080" kern="1200">
          <a:solidFill>
            <a:schemeClr val="tx1"/>
          </a:solidFill>
          <a:latin typeface="+mn-lt"/>
          <a:ea typeface="+mn-ea"/>
          <a:cs typeface="+mn-cs"/>
        </a:defRPr>
      </a:lvl4pPr>
      <a:lvl5pPr marL="1097280" algn="l" defTabSz="548640" rtl="0" eaLnBrk="1" latinLnBrk="1" hangingPunct="1">
        <a:defRPr sz="1080" kern="1200">
          <a:solidFill>
            <a:schemeClr val="tx1"/>
          </a:solidFill>
          <a:latin typeface="+mn-lt"/>
          <a:ea typeface="+mn-ea"/>
          <a:cs typeface="+mn-cs"/>
        </a:defRPr>
      </a:lvl5pPr>
      <a:lvl6pPr marL="1371600" algn="l" defTabSz="548640" rtl="0" eaLnBrk="1" latinLnBrk="1" hangingPunct="1">
        <a:defRPr sz="1080" kern="1200">
          <a:solidFill>
            <a:schemeClr val="tx1"/>
          </a:solidFill>
          <a:latin typeface="+mn-lt"/>
          <a:ea typeface="+mn-ea"/>
          <a:cs typeface="+mn-cs"/>
        </a:defRPr>
      </a:lvl6pPr>
      <a:lvl7pPr marL="1645920" algn="l" defTabSz="548640" rtl="0" eaLnBrk="1" latinLnBrk="1" hangingPunct="1">
        <a:defRPr sz="1080" kern="1200">
          <a:solidFill>
            <a:schemeClr val="tx1"/>
          </a:solidFill>
          <a:latin typeface="+mn-lt"/>
          <a:ea typeface="+mn-ea"/>
          <a:cs typeface="+mn-cs"/>
        </a:defRPr>
      </a:lvl7pPr>
      <a:lvl8pPr marL="1920240" algn="l" defTabSz="548640" rtl="0" eaLnBrk="1" latinLnBrk="1" hangingPunct="1">
        <a:defRPr sz="1080" kern="1200">
          <a:solidFill>
            <a:schemeClr val="tx1"/>
          </a:solidFill>
          <a:latin typeface="+mn-lt"/>
          <a:ea typeface="+mn-ea"/>
          <a:cs typeface="+mn-cs"/>
        </a:defRPr>
      </a:lvl8pPr>
      <a:lvl9pPr marL="2194560" algn="l" defTabSz="548640" rtl="0" eaLnBrk="1" latinLnBrk="1"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676094D0-E9B7-20E5-9F53-F6DF7D098C2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7EC48F65-C217-6F02-4AA2-9D802A885262}"/>
              </a:ext>
            </a:extLst>
          </p:cNvPr>
          <p:cNvSpPr/>
          <p:nvPr/>
        </p:nvSpPr>
        <p:spPr>
          <a:xfrm>
            <a:off x="0" y="0"/>
            <a:ext cx="12192000" cy="6858000"/>
          </a:xfrm>
          <a:prstGeom prst="rect">
            <a:avLst/>
          </a:prstGeom>
          <a:solidFill>
            <a:srgbClr val="201811">
              <a:alpha val="5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D70ED0DD-7C3C-E617-00CB-85D6C46A48BC}"/>
              </a:ext>
            </a:extLst>
          </p:cNvPr>
          <p:cNvSpPr/>
          <p:nvPr/>
        </p:nvSpPr>
        <p:spPr>
          <a:xfrm>
            <a:off x="0" y="0"/>
            <a:ext cx="5461000" cy="6858000"/>
          </a:xfrm>
          <a:prstGeom prst="rect">
            <a:avLst/>
          </a:prstGeom>
          <a:solidFill>
            <a:srgbClr val="201810">
              <a:alpha val="9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04ADEFF5-0CDB-CDC0-EF0D-D8D32853E5BB}"/>
              </a:ext>
            </a:extLst>
          </p:cNvPr>
          <p:cNvSpPr txBox="1"/>
          <p:nvPr/>
        </p:nvSpPr>
        <p:spPr>
          <a:xfrm>
            <a:off x="533400" y="685800"/>
            <a:ext cx="3175000" cy="400110"/>
          </a:xfrm>
          <a:prstGeom prst="rect">
            <a:avLst/>
          </a:prstGeom>
          <a:noFill/>
        </p:spPr>
        <p:txBody>
          <a:bodyPr vert="horz" wrap="square" lIns="127000" tIns="76200" rIns="127000" bIns="76200" rtlCol="0">
            <a:spAutoFit/>
          </a:bodyPr>
          <a:lstStyle/>
          <a:p>
            <a:r>
              <a:rPr lang="en-US" altLang="ko-KR" sz="1600" b="1">
                <a:solidFill>
                  <a:srgbClr val="EED089"/>
                </a:solidFill>
                <a:latin typeface="Aptos" panose="020B0004020202020204" pitchFamily="34" charset="0"/>
              </a:rPr>
              <a:t>Photo briefing</a:t>
            </a:r>
            <a:endParaRPr lang="ko-KR" altLang="en-US" sz="1600" b="1">
              <a:solidFill>
                <a:srgbClr val="EED089"/>
              </a:solidFill>
              <a:latin typeface="Aptos" panose="020B0004020202020204" pitchFamily="34" charset="0"/>
            </a:endParaRPr>
          </a:p>
        </p:txBody>
      </p:sp>
      <p:sp>
        <p:nvSpPr>
          <p:cNvPr id="7" name="TextBox 6">
            <a:extLst>
              <a:ext uri="{FF2B5EF4-FFF2-40B4-BE49-F238E27FC236}">
                <a16:creationId xmlns:a16="http://schemas.microsoft.com/office/drawing/2014/main" id="{4F837992-F676-9913-DE69-7D42EC864B46}"/>
              </a:ext>
            </a:extLst>
          </p:cNvPr>
          <p:cNvSpPr txBox="1"/>
          <p:nvPr/>
        </p:nvSpPr>
        <p:spPr>
          <a:xfrm>
            <a:off x="533400" y="1117600"/>
            <a:ext cx="4445000" cy="1231106"/>
          </a:xfrm>
          <a:prstGeom prst="rect">
            <a:avLst/>
          </a:prstGeom>
          <a:noFill/>
        </p:spPr>
        <p:txBody>
          <a:bodyPr vert="horz" wrap="square" lIns="127000" tIns="76200" rIns="127000" bIns="76200" rtlCol="0">
            <a:spAutoFit/>
          </a:bodyPr>
          <a:lstStyle/>
          <a:p>
            <a:r>
              <a:rPr lang="en-US" altLang="ko-KR" sz="3500" b="1">
                <a:solidFill>
                  <a:srgbClr val="FFFFFF"/>
                </a:solidFill>
                <a:latin typeface="Aptos" panose="020B0004020202020204" pitchFamily="34" charset="0"/>
              </a:rPr>
              <a:t>Korean Weather App Words</a:t>
            </a:r>
            <a:endParaRPr lang="ko-KR" altLang="en-US" sz="3500" b="1">
              <a:solidFill>
                <a:srgbClr val="FFFFFF"/>
              </a:solidFill>
              <a:latin typeface="Aptos" panose="020B0004020202020204" pitchFamily="34" charset="0"/>
            </a:endParaRPr>
          </a:p>
        </p:txBody>
      </p:sp>
      <p:sp>
        <p:nvSpPr>
          <p:cNvPr id="8" name="TextBox 7">
            <a:extLst>
              <a:ext uri="{FF2B5EF4-FFF2-40B4-BE49-F238E27FC236}">
                <a16:creationId xmlns:a16="http://schemas.microsoft.com/office/drawing/2014/main" id="{885FC3D6-D38A-D3A7-6445-760E405018B9}"/>
              </a:ext>
            </a:extLst>
          </p:cNvPr>
          <p:cNvSpPr txBox="1"/>
          <p:nvPr/>
        </p:nvSpPr>
        <p:spPr>
          <a:xfrm>
            <a:off x="584200" y="2413000"/>
            <a:ext cx="4318000" cy="707886"/>
          </a:xfrm>
          <a:prstGeom prst="rect">
            <a:avLst/>
          </a:prstGeom>
          <a:noFill/>
        </p:spPr>
        <p:txBody>
          <a:bodyPr vert="horz" wrap="square" lIns="127000" tIns="76200" rIns="127000" bIns="76200" rtlCol="0">
            <a:spAutoFit/>
          </a:bodyPr>
          <a:lstStyle/>
          <a:p>
            <a:r>
              <a:rPr lang="en-US" altLang="ko-KR" sz="1800">
                <a:solidFill>
                  <a:srgbClr val="EEE6DC"/>
                </a:solidFill>
                <a:latin typeface="Aptos" panose="020B0004020202020204" pitchFamily="34" charset="0"/>
              </a:rPr>
              <a:t>Forecasts, temperature, rain, fine dust, and umbrella checks</a:t>
            </a:r>
            <a:endParaRPr lang="ko-KR" altLang="en-US" sz="1800">
              <a:solidFill>
                <a:srgbClr val="EEE6DC"/>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B3E88F0E-E239-F9AE-9942-836B435BC49E}"/>
              </a:ext>
            </a:extLst>
          </p:cNvPr>
          <p:cNvSpPr/>
          <p:nvPr/>
        </p:nvSpPr>
        <p:spPr>
          <a:xfrm>
            <a:off x="609600" y="37084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4BBAA852-26AF-40D7-FBBE-D10E9D31802D}"/>
              </a:ext>
            </a:extLst>
          </p:cNvPr>
          <p:cNvSpPr txBox="1"/>
          <p:nvPr/>
        </p:nvSpPr>
        <p:spPr>
          <a:xfrm>
            <a:off x="673100" y="37211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날씨</a:t>
            </a:r>
          </a:p>
        </p:txBody>
      </p:sp>
      <p:sp>
        <p:nvSpPr>
          <p:cNvPr id="11" name="사각형: 둥근 모서리 10">
            <a:extLst>
              <a:ext uri="{FF2B5EF4-FFF2-40B4-BE49-F238E27FC236}">
                <a16:creationId xmlns:a16="http://schemas.microsoft.com/office/drawing/2014/main" id="{5D13C57F-519F-D5F9-564A-4E1696763AC8}"/>
              </a:ext>
            </a:extLst>
          </p:cNvPr>
          <p:cNvSpPr/>
          <p:nvPr/>
        </p:nvSpPr>
        <p:spPr>
          <a:xfrm>
            <a:off x="609600" y="41910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DB72E634-25BF-C419-8E73-E270A99E234B}"/>
              </a:ext>
            </a:extLst>
          </p:cNvPr>
          <p:cNvSpPr txBox="1"/>
          <p:nvPr/>
        </p:nvSpPr>
        <p:spPr>
          <a:xfrm>
            <a:off x="673100" y="42037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일기예보</a:t>
            </a:r>
          </a:p>
        </p:txBody>
      </p:sp>
      <p:sp>
        <p:nvSpPr>
          <p:cNvPr id="13" name="사각형: 둥근 모서리 12">
            <a:extLst>
              <a:ext uri="{FF2B5EF4-FFF2-40B4-BE49-F238E27FC236}">
                <a16:creationId xmlns:a16="http://schemas.microsoft.com/office/drawing/2014/main" id="{7FB1F904-B3DE-7F7B-3980-A86743C8A537}"/>
              </a:ext>
            </a:extLst>
          </p:cNvPr>
          <p:cNvSpPr/>
          <p:nvPr/>
        </p:nvSpPr>
        <p:spPr>
          <a:xfrm>
            <a:off x="609600" y="46736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DABFA816-B8A8-8588-98E1-22CB17861CF6}"/>
              </a:ext>
            </a:extLst>
          </p:cNvPr>
          <p:cNvSpPr txBox="1"/>
          <p:nvPr/>
        </p:nvSpPr>
        <p:spPr>
          <a:xfrm>
            <a:off x="673100" y="46863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기온</a:t>
            </a:r>
          </a:p>
        </p:txBody>
      </p:sp>
      <p:sp>
        <p:nvSpPr>
          <p:cNvPr id="15" name="사각형: 둥근 모서리 14">
            <a:extLst>
              <a:ext uri="{FF2B5EF4-FFF2-40B4-BE49-F238E27FC236}">
                <a16:creationId xmlns:a16="http://schemas.microsoft.com/office/drawing/2014/main" id="{F38EA3BA-E6D5-5C6B-C7B3-9B97974B454D}"/>
              </a:ext>
            </a:extLst>
          </p:cNvPr>
          <p:cNvSpPr/>
          <p:nvPr/>
        </p:nvSpPr>
        <p:spPr>
          <a:xfrm>
            <a:off x="609600" y="51562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1B79C68A-D826-7133-0407-B6D9BC75F4F2}"/>
              </a:ext>
            </a:extLst>
          </p:cNvPr>
          <p:cNvSpPr txBox="1"/>
          <p:nvPr/>
        </p:nvSpPr>
        <p:spPr>
          <a:xfrm>
            <a:off x="673100" y="51689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강수량</a:t>
            </a:r>
          </a:p>
        </p:txBody>
      </p:sp>
      <p:sp>
        <p:nvSpPr>
          <p:cNvPr id="17" name="사각형: 둥근 모서리 16">
            <a:extLst>
              <a:ext uri="{FF2B5EF4-FFF2-40B4-BE49-F238E27FC236}">
                <a16:creationId xmlns:a16="http://schemas.microsoft.com/office/drawing/2014/main" id="{0A1E4C90-768A-CD95-E4EB-E7D6D29B9C71}"/>
              </a:ext>
            </a:extLst>
          </p:cNvPr>
          <p:cNvSpPr/>
          <p:nvPr/>
        </p:nvSpPr>
        <p:spPr>
          <a:xfrm>
            <a:off x="609600" y="56388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2AAB77FB-8016-8302-CF68-0A76A90CA5A9}"/>
              </a:ext>
            </a:extLst>
          </p:cNvPr>
          <p:cNvSpPr txBox="1"/>
          <p:nvPr/>
        </p:nvSpPr>
        <p:spPr>
          <a:xfrm>
            <a:off x="673100" y="56515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미세먼지</a:t>
            </a:r>
          </a:p>
        </p:txBody>
      </p:sp>
      <p:sp>
        <p:nvSpPr>
          <p:cNvPr id="19" name="사각형: 둥근 모서리 18">
            <a:extLst>
              <a:ext uri="{FF2B5EF4-FFF2-40B4-BE49-F238E27FC236}">
                <a16:creationId xmlns:a16="http://schemas.microsoft.com/office/drawing/2014/main" id="{BED0FF0B-631D-7E11-950C-91949625EE77}"/>
              </a:ext>
            </a:extLst>
          </p:cNvPr>
          <p:cNvSpPr/>
          <p:nvPr/>
        </p:nvSpPr>
        <p:spPr>
          <a:xfrm>
            <a:off x="609600" y="6121400"/>
            <a:ext cx="1803400" cy="393700"/>
          </a:xfrm>
          <a:prstGeom prst="roundRect">
            <a:avLst/>
          </a:prstGeom>
          <a:solidFill>
            <a:srgbClr val="EED089">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9403EFB9-1663-9305-9C65-C2169723959C}"/>
              </a:ext>
            </a:extLst>
          </p:cNvPr>
          <p:cNvSpPr txBox="1"/>
          <p:nvPr/>
        </p:nvSpPr>
        <p:spPr>
          <a:xfrm>
            <a:off x="673100" y="6134100"/>
            <a:ext cx="1676400" cy="384721"/>
          </a:xfrm>
          <a:prstGeom prst="rect">
            <a:avLst/>
          </a:prstGeom>
          <a:noFill/>
        </p:spPr>
        <p:txBody>
          <a:bodyPr vert="horz" wrap="square" lIns="127000" tIns="76200" rIns="127000" bIns="76200" rtlCol="0">
            <a:spAutoFit/>
          </a:bodyPr>
          <a:lstStyle/>
          <a:p>
            <a:r>
              <a:rPr lang="ko-KR" altLang="en-US" sz="1500" b="1">
                <a:solidFill>
                  <a:srgbClr val="2B2117"/>
                </a:solidFill>
                <a:latin typeface="Aptos" panose="020B0004020202020204" pitchFamily="34" charset="0"/>
              </a:rPr>
              <a:t>우산</a:t>
            </a:r>
          </a:p>
        </p:txBody>
      </p:sp>
    </p:spTree>
    <p:extLst>
      <p:ext uri="{BB962C8B-B14F-4D97-AF65-F5344CB8AC3E}">
        <p14:creationId xmlns:p14="http://schemas.microsoft.com/office/powerpoint/2010/main" val="190216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7C7A82C-277F-7C83-9F1C-DC2CABC5BC4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421F16BD-F513-2C76-5D2B-AC8962327069}"/>
              </a:ext>
            </a:extLst>
          </p:cNvPr>
          <p:cNvSpPr/>
          <p:nvPr/>
        </p:nvSpPr>
        <p:spPr>
          <a:xfrm>
            <a:off x="0" y="0"/>
            <a:ext cx="12192000" cy="6858000"/>
          </a:xfrm>
          <a:prstGeom prst="rect">
            <a:avLst/>
          </a:prstGeom>
          <a:solidFill>
            <a:srgbClr val="201811">
              <a:alpha val="5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9F0AFDB5-4362-B374-09D7-0AAED5621996}"/>
              </a:ext>
            </a:extLst>
          </p:cNvPr>
          <p:cNvSpPr/>
          <p:nvPr/>
        </p:nvSpPr>
        <p:spPr>
          <a:xfrm>
            <a:off x="533400" y="457200"/>
            <a:ext cx="7493000" cy="863600"/>
          </a:xfrm>
          <a:prstGeom prst="roundRect">
            <a:avLst/>
          </a:prstGeom>
          <a:solidFill>
            <a:srgbClr val="FFFBF8">
              <a:alpha val="97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11B2850D-C01E-1EC9-EC3C-5905D4B12E03}"/>
              </a:ext>
            </a:extLst>
          </p:cNvPr>
          <p:cNvSpPr txBox="1"/>
          <p:nvPr/>
        </p:nvSpPr>
        <p:spPr>
          <a:xfrm>
            <a:off x="787400" y="622300"/>
            <a:ext cx="6985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Key Weather App Words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390E557E-75AA-CB9C-F38A-95032A20ECE5}"/>
              </a:ext>
            </a:extLst>
          </p:cNvPr>
          <p:cNvSpPr/>
          <p:nvPr/>
        </p:nvSpPr>
        <p:spPr>
          <a:xfrm>
            <a:off x="609600" y="1714500"/>
            <a:ext cx="7620000" cy="4089400"/>
          </a:xfrm>
          <a:prstGeom prst="roundRect">
            <a:avLst/>
          </a:prstGeom>
          <a:solidFill>
            <a:srgbClr val="FFFBF8">
              <a:alpha val="96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C7DFF0F2-A2EB-FB77-8640-1319E9E40257}"/>
              </a:ext>
            </a:extLst>
          </p:cNvPr>
          <p:cNvSpPr txBox="1"/>
          <p:nvPr/>
        </p:nvSpPr>
        <p:spPr>
          <a:xfrm>
            <a:off x="990600" y="20066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날씨  </a:t>
            </a:r>
            <a:r>
              <a:rPr lang="en-US" altLang="ko-KR" sz="2000">
                <a:solidFill>
                  <a:srgbClr val="2B2117"/>
                </a:solidFill>
                <a:latin typeface="Aptos" panose="020B0004020202020204" pitchFamily="34" charset="0"/>
              </a:rPr>
              <a:t>nalssi  weather</a:t>
            </a:r>
            <a:endParaRPr lang="ko-KR" altLang="en-US" sz="2000">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78C0007B-EE74-1865-0614-072EE54CE547}"/>
              </a:ext>
            </a:extLst>
          </p:cNvPr>
          <p:cNvSpPr txBox="1"/>
          <p:nvPr/>
        </p:nvSpPr>
        <p:spPr>
          <a:xfrm>
            <a:off x="990600" y="25527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일기예보  </a:t>
            </a:r>
            <a:r>
              <a:rPr lang="en-US" altLang="ko-KR" sz="2000">
                <a:solidFill>
                  <a:srgbClr val="2B2117"/>
                </a:solidFill>
                <a:latin typeface="Aptos" panose="020B0004020202020204" pitchFamily="34" charset="0"/>
              </a:rPr>
              <a:t>ilgiyebo  forecast</a:t>
            </a:r>
            <a:endParaRPr lang="ko-KR" altLang="en-US" sz="2000">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797DE8E9-E2F1-03A8-7BA4-E90D487A747F}"/>
              </a:ext>
            </a:extLst>
          </p:cNvPr>
          <p:cNvSpPr txBox="1"/>
          <p:nvPr/>
        </p:nvSpPr>
        <p:spPr>
          <a:xfrm>
            <a:off x="990600" y="30988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기상정보  </a:t>
            </a:r>
            <a:r>
              <a:rPr lang="en-US" altLang="ko-KR" sz="2000">
                <a:solidFill>
                  <a:srgbClr val="2B2117"/>
                </a:solidFill>
                <a:latin typeface="Aptos" panose="020B0004020202020204" pitchFamily="34" charset="0"/>
              </a:rPr>
              <a:t>gisang jeongbo  weather info</a:t>
            </a:r>
            <a:endParaRPr lang="ko-KR" altLang="en-US" sz="2000">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B28F3DF3-EB82-95A5-6FCC-2F74D3C9C7DC}"/>
              </a:ext>
            </a:extLst>
          </p:cNvPr>
          <p:cNvSpPr txBox="1"/>
          <p:nvPr/>
        </p:nvSpPr>
        <p:spPr>
          <a:xfrm>
            <a:off x="990600" y="36449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기온  </a:t>
            </a:r>
            <a:r>
              <a:rPr lang="en-US" altLang="ko-KR" sz="2000">
                <a:solidFill>
                  <a:srgbClr val="2B2117"/>
                </a:solidFill>
                <a:latin typeface="Aptos" panose="020B0004020202020204" pitchFamily="34" charset="0"/>
              </a:rPr>
              <a:t>gion  air temperature</a:t>
            </a:r>
            <a:endParaRPr lang="ko-KR" altLang="en-US" sz="2000">
              <a:solidFill>
                <a:srgbClr val="2B2117"/>
              </a:solidFill>
              <a:latin typeface="Aptos" panose="020B0004020202020204" pitchFamily="34" charset="0"/>
            </a:endParaRPr>
          </a:p>
        </p:txBody>
      </p:sp>
      <p:sp>
        <p:nvSpPr>
          <p:cNvPr id="12" name="TextBox 11">
            <a:extLst>
              <a:ext uri="{FF2B5EF4-FFF2-40B4-BE49-F238E27FC236}">
                <a16:creationId xmlns:a16="http://schemas.microsoft.com/office/drawing/2014/main" id="{AD65CFD7-8C3A-697E-C115-AA9EE8F81D50}"/>
              </a:ext>
            </a:extLst>
          </p:cNvPr>
          <p:cNvSpPr txBox="1"/>
          <p:nvPr/>
        </p:nvSpPr>
        <p:spPr>
          <a:xfrm>
            <a:off x="990600" y="41910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최고기온  </a:t>
            </a:r>
            <a:r>
              <a:rPr lang="en-US" altLang="ko-KR" sz="2000">
                <a:solidFill>
                  <a:srgbClr val="2B2117"/>
                </a:solidFill>
                <a:latin typeface="Aptos" panose="020B0004020202020204" pitchFamily="34" charset="0"/>
              </a:rPr>
              <a:t>choego gion  high</a:t>
            </a:r>
            <a:endParaRPr lang="ko-KR" altLang="en-US" sz="2000">
              <a:solidFill>
                <a:srgbClr val="2B2117"/>
              </a:solidFill>
              <a:latin typeface="Aptos" panose="020B0004020202020204" pitchFamily="34" charset="0"/>
            </a:endParaRPr>
          </a:p>
        </p:txBody>
      </p:sp>
      <p:sp>
        <p:nvSpPr>
          <p:cNvPr id="13" name="TextBox 12">
            <a:extLst>
              <a:ext uri="{FF2B5EF4-FFF2-40B4-BE49-F238E27FC236}">
                <a16:creationId xmlns:a16="http://schemas.microsoft.com/office/drawing/2014/main" id="{71EBBE1B-4990-5BB7-BCA3-98FBD30D5737}"/>
              </a:ext>
            </a:extLst>
          </p:cNvPr>
          <p:cNvSpPr txBox="1"/>
          <p:nvPr/>
        </p:nvSpPr>
        <p:spPr>
          <a:xfrm>
            <a:off x="990600" y="4737100"/>
            <a:ext cx="6858000" cy="461665"/>
          </a:xfrm>
          <a:prstGeom prst="rect">
            <a:avLst/>
          </a:prstGeom>
          <a:noFill/>
        </p:spPr>
        <p:txBody>
          <a:bodyPr vert="horz" wrap="square" lIns="127000" tIns="76200" rIns="127000" bIns="76200" rtlCol="0">
            <a:spAutoFit/>
          </a:bodyPr>
          <a:lstStyle/>
          <a:p>
            <a:r>
              <a:rPr lang="ko-KR" altLang="en-US" sz="2000">
                <a:solidFill>
                  <a:srgbClr val="2B2117"/>
                </a:solidFill>
                <a:latin typeface="Aptos" panose="020B0004020202020204" pitchFamily="34" charset="0"/>
              </a:rPr>
              <a:t>최저기온  </a:t>
            </a:r>
            <a:r>
              <a:rPr lang="en-US" altLang="ko-KR" sz="2000">
                <a:solidFill>
                  <a:srgbClr val="2B2117"/>
                </a:solidFill>
                <a:latin typeface="Aptos" panose="020B0004020202020204" pitchFamily="34" charset="0"/>
              </a:rPr>
              <a:t>choejeo gion  low</a:t>
            </a:r>
            <a:endParaRPr lang="ko-KR" altLang="en-US" sz="2000">
              <a:solidFill>
                <a:srgbClr val="2B2117"/>
              </a:solidFill>
              <a:latin typeface="Aptos" panose="020B0004020202020204" pitchFamily="34" charset="0"/>
            </a:endParaRPr>
          </a:p>
        </p:txBody>
      </p:sp>
      <p:sp>
        <p:nvSpPr>
          <p:cNvPr id="14" name="직사각형 13">
            <a:extLst>
              <a:ext uri="{FF2B5EF4-FFF2-40B4-BE49-F238E27FC236}">
                <a16:creationId xmlns:a16="http://schemas.microsoft.com/office/drawing/2014/main" id="{5BB8B7A2-E83E-57D1-F68A-9B3A093C3F78}"/>
              </a:ext>
            </a:extLst>
          </p:cNvPr>
          <p:cNvSpPr/>
          <p:nvPr/>
        </p:nvSpPr>
        <p:spPr>
          <a:xfrm>
            <a:off x="812800" y="1422400"/>
            <a:ext cx="1422400" cy="63500"/>
          </a:xfrm>
          <a:prstGeom prst="rect">
            <a:avLst/>
          </a:prstGeom>
          <a:solidFill>
            <a:srgbClr val="5BC3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5288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3E09418B-7B5E-6FDD-2832-01E88EE3DC1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3B4A96F7-C26C-ED61-4737-C96A5AA58D8C}"/>
              </a:ext>
            </a:extLst>
          </p:cNvPr>
          <p:cNvSpPr/>
          <p:nvPr/>
        </p:nvSpPr>
        <p:spPr>
          <a:xfrm>
            <a:off x="0" y="0"/>
            <a:ext cx="12192000" cy="6858000"/>
          </a:xfrm>
          <a:prstGeom prst="rect">
            <a:avLst/>
          </a:prstGeom>
          <a:solidFill>
            <a:srgbClr val="201811">
              <a:alpha val="5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15FB65E4-AEAD-7156-B686-56ADEDB6F34E}"/>
              </a:ext>
            </a:extLst>
          </p:cNvPr>
          <p:cNvSpPr/>
          <p:nvPr/>
        </p:nvSpPr>
        <p:spPr>
          <a:xfrm>
            <a:off x="889000" y="685800"/>
            <a:ext cx="5969000" cy="889000"/>
          </a:xfrm>
          <a:prstGeom prst="roundRect">
            <a:avLst/>
          </a:prstGeom>
          <a:solidFill>
            <a:srgbClr val="FFFBF8">
              <a:alpha val="97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87122F74-D259-AFF6-0C88-461B5F196111}"/>
              </a:ext>
            </a:extLst>
          </p:cNvPr>
          <p:cNvSpPr txBox="1"/>
          <p:nvPr/>
        </p:nvSpPr>
        <p:spPr>
          <a:xfrm>
            <a:off x="1143000" y="850900"/>
            <a:ext cx="5461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Reading Weather Formulas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4B05E8C3-152E-0223-7BED-CB675333FA7D}"/>
              </a:ext>
            </a:extLst>
          </p:cNvPr>
          <p:cNvSpPr/>
          <p:nvPr/>
        </p:nvSpPr>
        <p:spPr>
          <a:xfrm>
            <a:off x="1041400" y="1955800"/>
            <a:ext cx="5461000" cy="3632200"/>
          </a:xfrm>
          <a:prstGeom prst="roundRect">
            <a:avLst/>
          </a:prstGeom>
          <a:solidFill>
            <a:srgbClr val="FFFBF8">
              <a:alpha val="98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4F5E3676-2C6F-18CB-4071-ED7AEDCBA5B8}"/>
              </a:ext>
            </a:extLst>
          </p:cNvPr>
          <p:cNvSpPr txBox="1"/>
          <p:nvPr/>
        </p:nvSpPr>
        <p:spPr>
          <a:xfrm>
            <a:off x="1422400" y="2260600"/>
            <a:ext cx="4699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현재 기온 </a:t>
            </a:r>
            <a:r>
              <a:rPr lang="en-US" altLang="ko-KR" sz="2100" b="1">
                <a:solidFill>
                  <a:srgbClr val="2B2117"/>
                </a:solidFill>
                <a:latin typeface="Aptos" panose="020B0004020202020204" pitchFamily="34" charset="0"/>
              </a:rPr>
              <a:t>= current air temperature</a:t>
            </a:r>
            <a:endParaRPr lang="ko-KR" altLang="en-US" sz="2100" b="1">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D6F014E3-1D43-E9A1-F361-1F4B0BE74E91}"/>
              </a:ext>
            </a:extLst>
          </p:cNvPr>
          <p:cNvSpPr txBox="1"/>
          <p:nvPr/>
        </p:nvSpPr>
        <p:spPr>
          <a:xfrm>
            <a:off x="1422400" y="2908300"/>
            <a:ext cx="4699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최고기온 </a:t>
            </a:r>
            <a:r>
              <a:rPr lang="en-US" altLang="ko-KR" sz="2100" b="1">
                <a:solidFill>
                  <a:srgbClr val="2B2117"/>
                </a:solidFill>
                <a:latin typeface="Aptos" panose="020B0004020202020204" pitchFamily="34" charset="0"/>
              </a:rPr>
              <a:t>/ </a:t>
            </a:r>
            <a:r>
              <a:rPr lang="ko-KR" altLang="en-US" sz="2100" b="1">
                <a:solidFill>
                  <a:srgbClr val="2B2117"/>
                </a:solidFill>
                <a:latin typeface="Aptos" panose="020B0004020202020204" pitchFamily="34" charset="0"/>
              </a:rPr>
              <a:t>최저기온 </a:t>
            </a:r>
            <a:r>
              <a:rPr lang="en-US" altLang="ko-KR" sz="2100" b="1">
                <a:solidFill>
                  <a:srgbClr val="2B2117"/>
                </a:solidFill>
                <a:latin typeface="Aptos" panose="020B0004020202020204" pitchFamily="34" charset="0"/>
              </a:rPr>
              <a:t>= high / low</a:t>
            </a:r>
            <a:endParaRPr lang="ko-KR" altLang="en-US" sz="2100" b="1">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6C049FAE-3FFE-5448-B9BC-B0822CEE1F91}"/>
              </a:ext>
            </a:extLst>
          </p:cNvPr>
          <p:cNvSpPr txBox="1"/>
          <p:nvPr/>
        </p:nvSpPr>
        <p:spPr>
          <a:xfrm>
            <a:off x="1422400" y="3556000"/>
            <a:ext cx="4699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강수량 </a:t>
            </a:r>
            <a:r>
              <a:rPr lang="en-US" altLang="ko-KR" sz="2100" b="1">
                <a:solidFill>
                  <a:srgbClr val="2B2117"/>
                </a:solidFill>
                <a:latin typeface="Aptos" panose="020B0004020202020204" pitchFamily="34" charset="0"/>
              </a:rPr>
              <a:t>= rainfall amount</a:t>
            </a:r>
            <a:endParaRPr lang="ko-KR" altLang="en-US" sz="2100" b="1">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20F1AA02-5EA2-8444-CFBF-284B6A6017B3}"/>
              </a:ext>
            </a:extLst>
          </p:cNvPr>
          <p:cNvSpPr txBox="1"/>
          <p:nvPr/>
        </p:nvSpPr>
        <p:spPr>
          <a:xfrm>
            <a:off x="1422400" y="4203700"/>
            <a:ext cx="4699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습도 </a:t>
            </a:r>
            <a:r>
              <a:rPr lang="en-US" altLang="ko-KR" sz="2100" b="1">
                <a:solidFill>
                  <a:srgbClr val="2B2117"/>
                </a:solidFill>
                <a:latin typeface="Aptos" panose="020B0004020202020204" pitchFamily="34" charset="0"/>
              </a:rPr>
              <a:t>= humidity</a:t>
            </a:r>
            <a:endParaRPr lang="ko-KR" altLang="en-US" sz="2100" b="1">
              <a:solidFill>
                <a:srgbClr val="2B2117"/>
              </a:solidFill>
              <a:latin typeface="Aptos" panose="020B0004020202020204" pitchFamily="34" charset="0"/>
            </a:endParaRPr>
          </a:p>
        </p:txBody>
      </p:sp>
      <p:sp>
        <p:nvSpPr>
          <p:cNvPr id="12" name="TextBox 11">
            <a:extLst>
              <a:ext uri="{FF2B5EF4-FFF2-40B4-BE49-F238E27FC236}">
                <a16:creationId xmlns:a16="http://schemas.microsoft.com/office/drawing/2014/main" id="{67423E85-5DBB-A346-DC16-4C713A88F8C6}"/>
              </a:ext>
            </a:extLst>
          </p:cNvPr>
          <p:cNvSpPr txBox="1"/>
          <p:nvPr/>
        </p:nvSpPr>
        <p:spPr>
          <a:xfrm>
            <a:off x="1422400" y="4851400"/>
            <a:ext cx="4699000" cy="477054"/>
          </a:xfrm>
          <a:prstGeom prst="rect">
            <a:avLst/>
          </a:prstGeom>
          <a:noFill/>
        </p:spPr>
        <p:txBody>
          <a:bodyPr vert="horz" wrap="square" lIns="127000" tIns="76200" rIns="127000" bIns="76200" rtlCol="0">
            <a:spAutoFit/>
          </a:bodyPr>
          <a:lstStyle/>
          <a:p>
            <a:r>
              <a:rPr lang="ko-KR" altLang="en-US" sz="2100" b="1">
                <a:solidFill>
                  <a:srgbClr val="2B2117"/>
                </a:solidFill>
                <a:latin typeface="Aptos" panose="020B0004020202020204" pitchFamily="34" charset="0"/>
              </a:rPr>
              <a:t>미세먼지 </a:t>
            </a:r>
            <a:r>
              <a:rPr lang="en-US" altLang="ko-KR" sz="2100" b="1">
                <a:solidFill>
                  <a:srgbClr val="2B2117"/>
                </a:solidFill>
                <a:latin typeface="Aptos" panose="020B0004020202020204" pitchFamily="34" charset="0"/>
              </a:rPr>
              <a:t>= fine dust</a:t>
            </a:r>
            <a:endParaRPr lang="ko-KR" altLang="en-US" sz="2100" b="1">
              <a:solidFill>
                <a:srgbClr val="2B2117"/>
              </a:solidFill>
              <a:latin typeface="Aptos" panose="020B0004020202020204" pitchFamily="34" charset="0"/>
            </a:endParaRPr>
          </a:p>
        </p:txBody>
      </p:sp>
      <p:sp>
        <p:nvSpPr>
          <p:cNvPr id="13" name="사각형: 둥근 모서리 12">
            <a:extLst>
              <a:ext uri="{FF2B5EF4-FFF2-40B4-BE49-F238E27FC236}">
                <a16:creationId xmlns:a16="http://schemas.microsoft.com/office/drawing/2014/main" id="{00E41255-7C85-4D70-2CC5-80DDED3F5D91}"/>
              </a:ext>
            </a:extLst>
          </p:cNvPr>
          <p:cNvSpPr/>
          <p:nvPr/>
        </p:nvSpPr>
        <p:spPr>
          <a:xfrm>
            <a:off x="6959600" y="3708400"/>
            <a:ext cx="3810000" cy="1193800"/>
          </a:xfrm>
          <a:prstGeom prst="roundRect">
            <a:avLst/>
          </a:prstGeom>
          <a:solidFill>
            <a:srgbClr val="FFFBF8">
              <a:alpha val="88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3087D24D-C050-D3B4-5318-3B644DC9D770}"/>
              </a:ext>
            </a:extLst>
          </p:cNvPr>
          <p:cNvSpPr txBox="1"/>
          <p:nvPr/>
        </p:nvSpPr>
        <p:spPr>
          <a:xfrm>
            <a:off x="7239000" y="3962400"/>
            <a:ext cx="3200400" cy="769441"/>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Read the label first. Then read the number or level.</a:t>
            </a:r>
            <a:endParaRPr lang="ko-KR" altLang="en-US" sz="2000">
              <a:solidFill>
                <a:srgbClr val="2B2117"/>
              </a:solidFill>
              <a:latin typeface="Aptos" panose="020B0004020202020204" pitchFamily="34" charset="0"/>
            </a:endParaRPr>
          </a:p>
        </p:txBody>
      </p:sp>
      <p:sp>
        <p:nvSpPr>
          <p:cNvPr id="15" name="직사각형 14">
            <a:extLst>
              <a:ext uri="{FF2B5EF4-FFF2-40B4-BE49-F238E27FC236}">
                <a16:creationId xmlns:a16="http://schemas.microsoft.com/office/drawing/2014/main" id="{C8287CBF-B52A-06D7-A1FB-DC4E66347D10}"/>
              </a:ext>
            </a:extLst>
          </p:cNvPr>
          <p:cNvSpPr/>
          <p:nvPr/>
        </p:nvSpPr>
        <p:spPr>
          <a:xfrm>
            <a:off x="812800" y="1422400"/>
            <a:ext cx="1422400" cy="63500"/>
          </a:xfrm>
          <a:prstGeom prst="rect">
            <a:avLst/>
          </a:prstGeom>
          <a:solidFill>
            <a:srgbClr val="5BC3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0015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D5101D5F-6A68-F976-801D-D53AA656F62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9B1FCE1C-B616-E1B3-D2EB-ED3A1003B7AA}"/>
              </a:ext>
            </a:extLst>
          </p:cNvPr>
          <p:cNvSpPr/>
          <p:nvPr/>
        </p:nvSpPr>
        <p:spPr>
          <a:xfrm>
            <a:off x="0" y="0"/>
            <a:ext cx="12192000" cy="6858000"/>
          </a:xfrm>
          <a:prstGeom prst="rect">
            <a:avLst/>
          </a:prstGeom>
          <a:solidFill>
            <a:srgbClr val="201811">
              <a:alpha val="5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6C89DB53-8C14-E2FB-2CED-50A7BCAF84A0}"/>
              </a:ext>
            </a:extLst>
          </p:cNvPr>
          <p:cNvSpPr/>
          <p:nvPr/>
        </p:nvSpPr>
        <p:spPr>
          <a:xfrm>
            <a:off x="609600" y="533400"/>
            <a:ext cx="7112000" cy="889000"/>
          </a:xfrm>
          <a:prstGeom prst="roundRect">
            <a:avLst/>
          </a:prstGeom>
          <a:solidFill>
            <a:srgbClr val="FFFBF8">
              <a:alpha val="96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2498088F-4C34-2FF5-CF7D-E167A523364B}"/>
              </a:ext>
            </a:extLst>
          </p:cNvPr>
          <p:cNvSpPr txBox="1"/>
          <p:nvPr/>
        </p:nvSpPr>
        <p:spPr>
          <a:xfrm>
            <a:off x="863600" y="698500"/>
            <a:ext cx="6604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Read Forecasts in 3 Steps</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38CBCDD7-6235-D9C4-D6CA-959501BEAE87}"/>
              </a:ext>
            </a:extLst>
          </p:cNvPr>
          <p:cNvSpPr/>
          <p:nvPr/>
        </p:nvSpPr>
        <p:spPr>
          <a:xfrm>
            <a:off x="736600" y="1854200"/>
            <a:ext cx="7620000" cy="838200"/>
          </a:xfrm>
          <a:prstGeom prst="roundRect">
            <a:avLst/>
          </a:prstGeom>
          <a:solidFill>
            <a:srgbClr val="FFFBF8">
              <a:alpha val="97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5CBCEAB-7D6E-E699-28B0-2CAC90C11123}"/>
              </a:ext>
            </a:extLst>
          </p:cNvPr>
          <p:cNvSpPr txBox="1"/>
          <p:nvPr/>
        </p:nvSpPr>
        <p:spPr>
          <a:xfrm>
            <a:off x="1117600" y="2006600"/>
            <a:ext cx="6985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1. Check </a:t>
            </a:r>
            <a:r>
              <a:rPr lang="ko-KR" altLang="en-US" sz="2100" b="1">
                <a:solidFill>
                  <a:srgbClr val="2B2117"/>
                </a:solidFill>
                <a:latin typeface="Aptos" panose="020B0004020202020204" pitchFamily="34" charset="0"/>
              </a:rPr>
              <a:t>기온 </a:t>
            </a:r>
            <a:r>
              <a:rPr lang="en-US" altLang="ko-KR" sz="2100" b="1">
                <a:solidFill>
                  <a:srgbClr val="2B2117"/>
                </a:solidFill>
                <a:latin typeface="Aptos" panose="020B0004020202020204" pitchFamily="34" charset="0"/>
              </a:rPr>
              <a:t>and the high / low.</a:t>
            </a:r>
            <a:endParaRPr lang="ko-KR" altLang="en-US" sz="2100" b="1">
              <a:solidFill>
                <a:srgbClr val="2B2117"/>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955460CB-2C2F-7D49-8AE4-E17DB0445A7E}"/>
              </a:ext>
            </a:extLst>
          </p:cNvPr>
          <p:cNvSpPr/>
          <p:nvPr/>
        </p:nvSpPr>
        <p:spPr>
          <a:xfrm>
            <a:off x="736600" y="2971800"/>
            <a:ext cx="7620000" cy="838200"/>
          </a:xfrm>
          <a:prstGeom prst="roundRect">
            <a:avLst/>
          </a:prstGeom>
          <a:solidFill>
            <a:srgbClr val="FFFBF8">
              <a:alpha val="97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BECAF733-CFAD-597C-77C7-72D5E156F389}"/>
              </a:ext>
            </a:extLst>
          </p:cNvPr>
          <p:cNvSpPr txBox="1"/>
          <p:nvPr/>
        </p:nvSpPr>
        <p:spPr>
          <a:xfrm>
            <a:off x="1117600" y="3124200"/>
            <a:ext cx="6985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2. Look for </a:t>
            </a:r>
            <a:r>
              <a:rPr lang="ko-KR" altLang="en-US" sz="2100" b="1">
                <a:solidFill>
                  <a:srgbClr val="2B2117"/>
                </a:solidFill>
                <a:latin typeface="Aptos" panose="020B0004020202020204" pitchFamily="34" charset="0"/>
              </a:rPr>
              <a:t>비</a:t>
            </a:r>
            <a:r>
              <a:rPr lang="en-US" altLang="ko-KR" sz="2100" b="1">
                <a:solidFill>
                  <a:srgbClr val="2B2117"/>
                </a:solidFill>
                <a:latin typeface="Aptos" panose="020B0004020202020204" pitchFamily="34" charset="0"/>
              </a:rPr>
              <a:t>, </a:t>
            </a:r>
            <a:r>
              <a:rPr lang="ko-KR" altLang="en-US" sz="2100" b="1">
                <a:solidFill>
                  <a:srgbClr val="2B2117"/>
                </a:solidFill>
                <a:latin typeface="Aptos" panose="020B0004020202020204" pitchFamily="34" charset="0"/>
              </a:rPr>
              <a:t>소나기</a:t>
            </a:r>
            <a:r>
              <a:rPr lang="en-US" altLang="ko-KR" sz="2100" b="1">
                <a:solidFill>
                  <a:srgbClr val="2B2117"/>
                </a:solidFill>
                <a:latin typeface="Aptos" panose="020B0004020202020204" pitchFamily="34" charset="0"/>
              </a:rPr>
              <a:t>, or </a:t>
            </a:r>
            <a:r>
              <a:rPr lang="ko-KR" altLang="en-US" sz="2100" b="1">
                <a:solidFill>
                  <a:srgbClr val="2B2117"/>
                </a:solidFill>
                <a:latin typeface="Aptos" panose="020B0004020202020204" pitchFamily="34" charset="0"/>
              </a:rPr>
              <a:t>강수량</a:t>
            </a:r>
            <a:r>
              <a:rPr lang="en-US" altLang="ko-KR" sz="2100" b="1">
                <a:solidFill>
                  <a:srgbClr val="2B2117"/>
                </a:solidFill>
                <a:latin typeface="Aptos" panose="020B0004020202020204" pitchFamily="34" charset="0"/>
              </a:rPr>
              <a:t>.</a:t>
            </a:r>
            <a:endParaRPr lang="ko-KR" altLang="en-US" sz="2100" b="1">
              <a:solidFill>
                <a:srgbClr val="2B2117"/>
              </a:solidFill>
              <a:latin typeface="Aptos" panose="020B0004020202020204" pitchFamily="34" charset="0"/>
            </a:endParaRPr>
          </a:p>
        </p:txBody>
      </p:sp>
      <p:sp>
        <p:nvSpPr>
          <p:cNvPr id="11" name="사각형: 둥근 모서리 10">
            <a:extLst>
              <a:ext uri="{FF2B5EF4-FFF2-40B4-BE49-F238E27FC236}">
                <a16:creationId xmlns:a16="http://schemas.microsoft.com/office/drawing/2014/main" id="{307A0781-688F-B618-A3F8-5CF885E72070}"/>
              </a:ext>
            </a:extLst>
          </p:cNvPr>
          <p:cNvSpPr/>
          <p:nvPr/>
        </p:nvSpPr>
        <p:spPr>
          <a:xfrm>
            <a:off x="736600" y="4089400"/>
            <a:ext cx="7620000" cy="838200"/>
          </a:xfrm>
          <a:prstGeom prst="roundRect">
            <a:avLst/>
          </a:prstGeom>
          <a:solidFill>
            <a:srgbClr val="FFFBF8">
              <a:alpha val="97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053A864C-B63D-2A43-5E3A-76FEB2503429}"/>
              </a:ext>
            </a:extLst>
          </p:cNvPr>
          <p:cNvSpPr txBox="1"/>
          <p:nvPr/>
        </p:nvSpPr>
        <p:spPr>
          <a:xfrm>
            <a:off x="1117600" y="4241800"/>
            <a:ext cx="6985000" cy="477054"/>
          </a:xfrm>
          <a:prstGeom prst="rect">
            <a:avLst/>
          </a:prstGeom>
          <a:noFill/>
        </p:spPr>
        <p:txBody>
          <a:bodyPr vert="horz" wrap="square" lIns="127000" tIns="76200" rIns="127000" bIns="76200" rtlCol="0">
            <a:spAutoFit/>
          </a:bodyPr>
          <a:lstStyle/>
          <a:p>
            <a:r>
              <a:rPr lang="en-US" altLang="ko-KR" sz="2100" b="1">
                <a:solidFill>
                  <a:srgbClr val="2B2117"/>
                </a:solidFill>
                <a:latin typeface="Aptos" panose="020B0004020202020204" pitchFamily="34" charset="0"/>
              </a:rPr>
              <a:t>3. Check </a:t>
            </a:r>
            <a:r>
              <a:rPr lang="ko-KR" altLang="en-US" sz="2100" b="1">
                <a:solidFill>
                  <a:srgbClr val="2B2117"/>
                </a:solidFill>
                <a:latin typeface="Aptos" panose="020B0004020202020204" pitchFamily="34" charset="0"/>
              </a:rPr>
              <a:t>미세먼지</a:t>
            </a:r>
            <a:r>
              <a:rPr lang="en-US" altLang="ko-KR" sz="2100" b="1">
                <a:solidFill>
                  <a:srgbClr val="2B2117"/>
                </a:solidFill>
                <a:latin typeface="Aptos" panose="020B0004020202020204" pitchFamily="34" charset="0"/>
              </a:rPr>
              <a:t>, then decide </a:t>
            </a:r>
            <a:r>
              <a:rPr lang="ko-KR" altLang="en-US" sz="2100" b="1">
                <a:solidFill>
                  <a:srgbClr val="2B2117"/>
                </a:solidFill>
                <a:latin typeface="Aptos" panose="020B0004020202020204" pitchFamily="34" charset="0"/>
              </a:rPr>
              <a:t>우산</a:t>
            </a:r>
            <a:r>
              <a:rPr lang="en-US" altLang="ko-KR" sz="2100" b="1">
                <a:solidFill>
                  <a:srgbClr val="2B2117"/>
                </a:solidFill>
                <a:latin typeface="Aptos" panose="020B0004020202020204" pitchFamily="34" charset="0"/>
              </a:rPr>
              <a:t>.</a:t>
            </a:r>
            <a:endParaRPr lang="ko-KR" altLang="en-US" sz="2100" b="1">
              <a:solidFill>
                <a:srgbClr val="2B2117"/>
              </a:solidFill>
              <a:latin typeface="Aptos" panose="020B0004020202020204" pitchFamily="34" charset="0"/>
            </a:endParaRPr>
          </a:p>
        </p:txBody>
      </p:sp>
      <p:sp>
        <p:nvSpPr>
          <p:cNvPr id="13" name="직사각형 12">
            <a:extLst>
              <a:ext uri="{FF2B5EF4-FFF2-40B4-BE49-F238E27FC236}">
                <a16:creationId xmlns:a16="http://schemas.microsoft.com/office/drawing/2014/main" id="{662B0975-9EB8-C5ED-C97C-9E72D0ED3FD2}"/>
              </a:ext>
            </a:extLst>
          </p:cNvPr>
          <p:cNvSpPr/>
          <p:nvPr/>
        </p:nvSpPr>
        <p:spPr>
          <a:xfrm>
            <a:off x="812800" y="1422400"/>
            <a:ext cx="1422400" cy="63500"/>
          </a:xfrm>
          <a:prstGeom prst="rect">
            <a:avLst/>
          </a:prstGeom>
          <a:solidFill>
            <a:srgbClr val="5BC3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5657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135804F-E6F2-1EC0-C665-7C20A5DF287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BA1B6BF3-2634-EF7E-3862-BBC81A55036F}"/>
              </a:ext>
            </a:extLst>
          </p:cNvPr>
          <p:cNvSpPr/>
          <p:nvPr/>
        </p:nvSpPr>
        <p:spPr>
          <a:xfrm>
            <a:off x="0" y="0"/>
            <a:ext cx="12192000" cy="6858000"/>
          </a:xfrm>
          <a:prstGeom prst="rect">
            <a:avLst/>
          </a:prstGeom>
          <a:solidFill>
            <a:srgbClr val="201811">
              <a:alpha val="54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37C0639B-7403-80EB-5A9B-0E6A45D0A015}"/>
              </a:ext>
            </a:extLst>
          </p:cNvPr>
          <p:cNvSpPr/>
          <p:nvPr/>
        </p:nvSpPr>
        <p:spPr>
          <a:xfrm>
            <a:off x="660400" y="533400"/>
            <a:ext cx="6604000" cy="889000"/>
          </a:xfrm>
          <a:prstGeom prst="roundRect">
            <a:avLst/>
          </a:prstGeom>
          <a:solidFill>
            <a:srgbClr val="FFFBF8">
              <a:alpha val="96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50E995EA-4721-0179-AB6B-1C67BC69D471}"/>
              </a:ext>
            </a:extLst>
          </p:cNvPr>
          <p:cNvSpPr txBox="1"/>
          <p:nvPr/>
        </p:nvSpPr>
        <p:spPr>
          <a:xfrm>
            <a:off x="914400" y="698500"/>
            <a:ext cx="6096000" cy="600164"/>
          </a:xfrm>
          <a:prstGeom prst="rect">
            <a:avLst/>
          </a:prstGeom>
          <a:noFill/>
        </p:spPr>
        <p:txBody>
          <a:bodyPr vert="horz" wrap="square" lIns="127000" tIns="76200" rIns="127000" bIns="76200" rtlCol="0">
            <a:spAutoFit/>
          </a:bodyPr>
          <a:lstStyle/>
          <a:p>
            <a:r>
              <a:rPr lang="en-US" altLang="ko-KR" sz="2900" b="1">
                <a:solidFill>
                  <a:srgbClr val="2B2117"/>
                </a:solidFill>
                <a:latin typeface="Aptos" panose="020B0004020202020204" pitchFamily="34" charset="0"/>
              </a:rPr>
              <a:t>Mistakes and Practice</a:t>
            </a:r>
            <a:endParaRPr lang="ko-KR" altLang="en-US" sz="2900" b="1">
              <a:solidFill>
                <a:srgbClr val="2B2117"/>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EE906CC2-D72C-5437-8E39-966598F18CB4}"/>
              </a:ext>
            </a:extLst>
          </p:cNvPr>
          <p:cNvSpPr/>
          <p:nvPr/>
        </p:nvSpPr>
        <p:spPr>
          <a:xfrm>
            <a:off x="736600" y="1803400"/>
            <a:ext cx="7620000" cy="3784600"/>
          </a:xfrm>
          <a:prstGeom prst="roundRect">
            <a:avLst/>
          </a:prstGeom>
          <a:solidFill>
            <a:srgbClr val="FFFBF8">
              <a:alpha val="96000"/>
            </a:srgbClr>
          </a:solidFill>
          <a:ln w="19050" cap="flat" cmpd="sng" algn="ctr">
            <a:solidFill>
              <a:srgbClr val="C7A769">
                <a:alpha val="86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CE23C96B-2F39-E2F1-948C-EC679815B1DF}"/>
              </a:ext>
            </a:extLst>
          </p:cNvPr>
          <p:cNvSpPr txBox="1"/>
          <p:nvPr/>
        </p:nvSpPr>
        <p:spPr>
          <a:xfrm>
            <a:off x="1143000" y="2133600"/>
            <a:ext cx="6858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Do not read </a:t>
            </a:r>
            <a:r>
              <a:rPr lang="ko-KR" altLang="en-US" sz="2000">
                <a:solidFill>
                  <a:srgbClr val="2B2117"/>
                </a:solidFill>
                <a:latin typeface="Aptos" panose="020B0004020202020204" pitchFamily="34" charset="0"/>
              </a:rPr>
              <a:t>기온 </a:t>
            </a:r>
            <a:r>
              <a:rPr lang="en-US" altLang="ko-KR" sz="2000">
                <a:solidFill>
                  <a:srgbClr val="2B2117"/>
                </a:solidFill>
                <a:latin typeface="Aptos" panose="020B0004020202020204" pitchFamily="34" charset="0"/>
              </a:rPr>
              <a:t>as body temperature.</a:t>
            </a:r>
            <a:endParaRPr lang="ko-KR" altLang="en-US" sz="2000">
              <a:solidFill>
                <a:srgbClr val="2B2117"/>
              </a:solidFill>
              <a:latin typeface="Aptos" panose="020B0004020202020204" pitchFamily="34" charset="0"/>
            </a:endParaRPr>
          </a:p>
        </p:txBody>
      </p:sp>
      <p:sp>
        <p:nvSpPr>
          <p:cNvPr id="9" name="TextBox 8">
            <a:extLst>
              <a:ext uri="{FF2B5EF4-FFF2-40B4-BE49-F238E27FC236}">
                <a16:creationId xmlns:a16="http://schemas.microsoft.com/office/drawing/2014/main" id="{13C24386-6B3A-8A9E-6A73-5E2B3B5EE9E1}"/>
              </a:ext>
            </a:extLst>
          </p:cNvPr>
          <p:cNvSpPr txBox="1"/>
          <p:nvPr/>
        </p:nvSpPr>
        <p:spPr>
          <a:xfrm>
            <a:off x="1143000" y="2832100"/>
            <a:ext cx="6858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Do not ignore </a:t>
            </a:r>
            <a:r>
              <a:rPr lang="ko-KR" altLang="en-US" sz="2000">
                <a:solidFill>
                  <a:srgbClr val="2B2117"/>
                </a:solidFill>
                <a:latin typeface="Aptos" panose="020B0004020202020204" pitchFamily="34" charset="0"/>
              </a:rPr>
              <a:t>최저기온 </a:t>
            </a:r>
            <a:r>
              <a:rPr lang="en-US" altLang="ko-KR" sz="2000">
                <a:solidFill>
                  <a:srgbClr val="2B2117"/>
                </a:solidFill>
                <a:latin typeface="Aptos" panose="020B0004020202020204" pitchFamily="34" charset="0"/>
              </a:rPr>
              <a:t>at night.</a:t>
            </a:r>
            <a:endParaRPr lang="ko-KR" altLang="en-US" sz="2000">
              <a:solidFill>
                <a:srgbClr val="2B2117"/>
              </a:solidFill>
              <a:latin typeface="Aptos" panose="020B0004020202020204" pitchFamily="34" charset="0"/>
            </a:endParaRPr>
          </a:p>
        </p:txBody>
      </p:sp>
      <p:sp>
        <p:nvSpPr>
          <p:cNvPr id="10" name="TextBox 9">
            <a:extLst>
              <a:ext uri="{FF2B5EF4-FFF2-40B4-BE49-F238E27FC236}">
                <a16:creationId xmlns:a16="http://schemas.microsoft.com/office/drawing/2014/main" id="{ADBA2FDA-EC8E-0559-54B4-2C475B9A2C65}"/>
              </a:ext>
            </a:extLst>
          </p:cNvPr>
          <p:cNvSpPr txBox="1"/>
          <p:nvPr/>
        </p:nvSpPr>
        <p:spPr>
          <a:xfrm>
            <a:off x="1143000" y="3530600"/>
            <a:ext cx="6858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a:t>
            </a:r>
            <a:r>
              <a:rPr lang="ko-KR" altLang="en-US" sz="2000">
                <a:solidFill>
                  <a:srgbClr val="2B2117"/>
                </a:solidFill>
                <a:latin typeface="Aptos" panose="020B0004020202020204" pitchFamily="34" charset="0"/>
              </a:rPr>
              <a:t>소나기 </a:t>
            </a:r>
            <a:r>
              <a:rPr lang="en-US" altLang="ko-KR" sz="2000">
                <a:solidFill>
                  <a:srgbClr val="2B2117"/>
                </a:solidFill>
                <a:latin typeface="Aptos" panose="020B0004020202020204" pitchFamily="34" charset="0"/>
              </a:rPr>
              <a:t>can be short but sudden.</a:t>
            </a:r>
            <a:endParaRPr lang="ko-KR" altLang="en-US" sz="2000">
              <a:solidFill>
                <a:srgbClr val="2B2117"/>
              </a:solidFill>
              <a:latin typeface="Aptos" panose="020B0004020202020204" pitchFamily="34" charset="0"/>
            </a:endParaRPr>
          </a:p>
        </p:txBody>
      </p:sp>
      <p:sp>
        <p:nvSpPr>
          <p:cNvPr id="11" name="TextBox 10">
            <a:extLst>
              <a:ext uri="{FF2B5EF4-FFF2-40B4-BE49-F238E27FC236}">
                <a16:creationId xmlns:a16="http://schemas.microsoft.com/office/drawing/2014/main" id="{4E6A969F-2C7A-7F61-E39E-2D38E73D201E}"/>
              </a:ext>
            </a:extLst>
          </p:cNvPr>
          <p:cNvSpPr txBox="1"/>
          <p:nvPr/>
        </p:nvSpPr>
        <p:spPr>
          <a:xfrm>
            <a:off x="1143000" y="4229100"/>
            <a:ext cx="6858000" cy="461665"/>
          </a:xfrm>
          <a:prstGeom prst="rect">
            <a:avLst/>
          </a:prstGeom>
          <a:noFill/>
        </p:spPr>
        <p:txBody>
          <a:bodyPr vert="horz" wrap="square" lIns="127000" tIns="76200" rIns="127000" bIns="76200" rtlCol="0">
            <a:spAutoFit/>
          </a:bodyPr>
          <a:lstStyle/>
          <a:p>
            <a:r>
              <a:rPr lang="en-US" altLang="ko-KR" sz="2000">
                <a:solidFill>
                  <a:srgbClr val="2B2117"/>
                </a:solidFill>
                <a:latin typeface="Aptos" panose="020B0004020202020204" pitchFamily="34" charset="0"/>
              </a:rPr>
              <a:t>• </a:t>
            </a:r>
            <a:r>
              <a:rPr lang="ko-KR" altLang="en-US" sz="2000">
                <a:solidFill>
                  <a:srgbClr val="2B2117"/>
                </a:solidFill>
                <a:latin typeface="Aptos" panose="020B0004020202020204" pitchFamily="34" charset="0"/>
              </a:rPr>
              <a:t>미세먼지 </a:t>
            </a:r>
            <a:r>
              <a:rPr lang="en-US" altLang="ko-KR" sz="2000">
                <a:solidFill>
                  <a:srgbClr val="2B2117"/>
                </a:solidFill>
                <a:latin typeface="Aptos" panose="020B0004020202020204" pitchFamily="34" charset="0"/>
              </a:rPr>
              <a:t>changes your outdoor plan.</a:t>
            </a:r>
            <a:endParaRPr lang="ko-KR" altLang="en-US" sz="2000">
              <a:solidFill>
                <a:srgbClr val="2B2117"/>
              </a:solidFill>
              <a:latin typeface="Aptos" panose="020B0004020202020204" pitchFamily="34" charset="0"/>
            </a:endParaRPr>
          </a:p>
        </p:txBody>
      </p:sp>
      <p:sp>
        <p:nvSpPr>
          <p:cNvPr id="12" name="직사각형 11">
            <a:extLst>
              <a:ext uri="{FF2B5EF4-FFF2-40B4-BE49-F238E27FC236}">
                <a16:creationId xmlns:a16="http://schemas.microsoft.com/office/drawing/2014/main" id="{74BD08AB-D945-AD8C-D35B-6D37D2181596}"/>
              </a:ext>
            </a:extLst>
          </p:cNvPr>
          <p:cNvSpPr/>
          <p:nvPr/>
        </p:nvSpPr>
        <p:spPr>
          <a:xfrm>
            <a:off x="812800" y="1422400"/>
            <a:ext cx="1422400" cy="63500"/>
          </a:xfrm>
          <a:prstGeom prst="rect">
            <a:avLst/>
          </a:prstGeom>
          <a:solidFill>
            <a:srgbClr val="5BC3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8053514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사용자 지정</PresentationFormat>
  <Paragraphs>42</Paragraphs>
  <Slides>5</Slides>
  <Notes>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vt:i4>
      </vt:variant>
    </vt:vector>
  </HeadingPairs>
  <TitlesOfParts>
    <vt:vector size="9" baseType="lpstr">
      <vt:lpstr>맑은 고딕</vt:lpstr>
      <vt:lpstr>Aptos</vt:lpstr>
      <vt:lpstr>Arial</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bsoeok lee</dc:creator>
  <cp:lastModifiedBy>bsoeok lee</cp:lastModifiedBy>
  <cp:revision>1</cp:revision>
  <dcterms:created xsi:type="dcterms:W3CDTF">2026-05-14T00:49:57Z</dcterms:created>
  <dcterms:modified xsi:type="dcterms:W3CDTF">2026-05-14T00:49:57Z</dcterms:modified>
</cp:coreProperties>
</file>