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6256000" cy="9144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9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2E2E3A-0991-2250-B151-206B68577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A102CDA-01A9-5C05-4E10-190C48420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237302-A64C-235A-CDCE-D35253E75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B07-88F0-416A-B835-EECF73A77C10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733908-0CF3-E279-50EA-180F8D44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73C8D9-0B37-63D8-28B6-B2B5FB0A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2BC4-11A0-4DC7-AE83-F5A950E9B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884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F7A3F1-02E5-93B4-B4D8-3EEE3029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6E6DA47-6864-2E72-A8FE-653CFE349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29C6CE-EA54-0402-C397-C1E0C173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B07-88F0-416A-B835-EECF73A77C10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8D0483-DA92-ACB0-3725-EEF50331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23795A-06C1-DA11-3ACD-3077A9E0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2BC4-11A0-4DC7-AE83-F5A950E9B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6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D99DF9D-6E56-FB31-D33A-586E737AFB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895A493-93DE-78C3-BF56-27151A94F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0C1227-77A4-9EA0-BC90-36FFE59A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B07-88F0-416A-B835-EECF73A77C10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6598B1-3223-1FBB-9908-5C9148EB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6BD9E2-D080-A6B1-E767-27C760AD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2BC4-11A0-4DC7-AE83-F5A950E9B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11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31F06B-9CD6-B637-A431-F2BF1A1A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C08C23D-8606-2C96-A4A2-91720807D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A0FBAB-6534-1A13-0CBC-24007DB3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B07-88F0-416A-B835-EECF73A77C10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A5CD41-4392-D392-9146-7D038878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9F5973-5BE3-E9AC-5929-013A71A7F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2BC4-11A0-4DC7-AE83-F5A950E9B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27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CBC4E5-EB55-649A-BD02-A0D2E71E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3" y="2279653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C8D5AC0-2358-B526-CB22-16ACB4603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33" y="6119286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DA457F-4C47-36E5-FE26-9E3335F9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B07-88F0-416A-B835-EECF73A77C10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FD4AA5-8345-611D-DF75-AF4C9D27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D69AA8-F3A1-DB8B-DE30-9EF1C9E2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2BC4-11A0-4DC7-AE83-F5A950E9B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602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205A28-9181-92D1-2D2B-72604E1D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34B987-1F5A-9BBD-9892-2EB9A5B72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0724EA-A666-121D-72B5-E2C79D8EC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98BA68-72FC-9CC1-7166-D5BF38AA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B07-88F0-416A-B835-EECF73A77C10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2C5E0D3-B7D5-B915-8657-B6488057A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D1F3895-E7B1-AA6F-C040-6363C14E7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2BC4-11A0-4DC7-AE83-F5A950E9B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77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8739E2-F175-1B64-06B5-7C63F1DCD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7" y="486836"/>
            <a:ext cx="14020800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D7F9744-033D-E1E0-2F95-EFC34FD5A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719" y="2241551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A2AC238-CC5C-3DC3-3A0E-55732A62E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719" y="3340100"/>
            <a:ext cx="6877049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9416E65-6B15-22F9-9E77-5F00B1F8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1" y="2241551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152CECA-B53D-D30E-0B9D-0DCA6240A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1" y="3340100"/>
            <a:ext cx="6910917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18AB9C6-21CF-B688-9DFC-F55B0AFA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B07-88F0-416A-B835-EECF73A77C10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8BF7C6C-1F48-4D34-F52B-C74B5D80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71F37E8-6DB5-4AB8-5070-3AC8893F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2BC4-11A0-4DC7-AE83-F5A950E9B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96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F4126-4E10-5A12-78BC-FD83AC7F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4409F49-5DA7-BD72-4E2C-54235D5BC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B07-88F0-416A-B835-EECF73A77C10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3F8F947-4456-7323-197B-40918D67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F54C341-D35B-3702-AF5D-6EA6D465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2BC4-11A0-4DC7-AE83-F5A950E9B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58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DA14297-6621-E0CA-BDFE-D616472F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B07-88F0-416A-B835-EECF73A77C10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AE34E2B-8846-B944-6DAD-272EADB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EBFDD0-CC3E-4BB5-CD83-320B24DF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2BC4-11A0-4DC7-AE83-F5A950E9B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803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8C2136-674E-3C14-39CD-0589BFDB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08342D-5128-D094-9D9D-C64156434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25F8321-A82A-95B5-5C58-699BFEF0F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50022C-B257-E393-E6DD-7FD3E5F0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B07-88F0-416A-B835-EECF73A77C10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78FD0F-9866-3386-AC34-0BCDC260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91E405-50AD-4C1E-6E09-F1EC25B2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2BC4-11A0-4DC7-AE83-F5A950E9B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63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6983BB-E45F-CA54-5124-06F0933D6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6DEF5D7-30CB-BF39-0170-4C9A2BD05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91752A4-3E40-37D1-01A4-C51B0F3E1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68A693B-26C9-1287-BCDA-345E7F7D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6B07-88F0-416A-B835-EECF73A77C10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F4DD8DE-EB25-A422-BFC8-70856AF8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BD1FB3-B7B2-D6FD-E52C-906C334B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2BC4-11A0-4DC7-AE83-F5A950E9B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05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AF3F477-0266-1484-DACB-AEA997DEB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6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6B6B857-931D-001F-9F63-BED73BD7C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48655A-CC18-FC6D-22B8-69E12F2C4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256B07-88F0-416A-B835-EECF73A77C10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E2262B-C582-465C-F371-F39727611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99E821-BE61-EDEA-3079-84FD33C15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812BC4-11A0-4DC7-AE83-F5A950E9B9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285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A888A1F-3587-63ED-3447-DB1B5EA99B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A2E6DF8-F954-F9B5-6749-D4A75FDEE583}"/>
              </a:ext>
            </a:extLst>
          </p:cNvPr>
          <p:cNvSpPr/>
          <p:nvPr/>
        </p:nvSpPr>
        <p:spPr>
          <a:xfrm>
            <a:off x="685800" y="685800"/>
            <a:ext cx="7289800" cy="7543800"/>
          </a:xfrm>
          <a:prstGeom prst="rect">
            <a:avLst/>
          </a:prstGeom>
          <a:solidFill>
            <a:srgbClr val="F8FDFF">
              <a:alpha val="92000"/>
            </a:srgbClr>
          </a:solidFill>
          <a:ln w="13970" cap="flat" cmpd="sng" algn="ctr">
            <a:solidFill>
              <a:srgbClr val="D9E4D8">
                <a:alpha val="88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FD050BC-E676-1AB5-170E-52D79765B1F9}"/>
              </a:ext>
            </a:extLst>
          </p:cNvPr>
          <p:cNvSpPr/>
          <p:nvPr/>
        </p:nvSpPr>
        <p:spPr>
          <a:xfrm>
            <a:off x="1066800" y="1066800"/>
            <a:ext cx="1473200" cy="431800"/>
          </a:xfrm>
          <a:prstGeom prst="roundRect">
            <a:avLst/>
          </a:prstGeom>
          <a:solidFill>
            <a:srgbClr val="464E2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BSkorean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5767C00-D955-FC8E-D1C3-6C5C9546701B}"/>
              </a:ext>
            </a:extLst>
          </p:cNvPr>
          <p:cNvSpPr/>
          <p:nvPr/>
        </p:nvSpPr>
        <p:spPr>
          <a:xfrm>
            <a:off x="2743200" y="1066800"/>
            <a:ext cx="1905000" cy="4318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Cold Medicine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89DB17-4159-78DC-AE28-9A5D2CD7E661}"/>
              </a:ext>
            </a:extLst>
          </p:cNvPr>
          <p:cNvSpPr txBox="1"/>
          <p:nvPr/>
        </p:nvSpPr>
        <p:spPr>
          <a:xfrm>
            <a:off x="1066800" y="1854200"/>
            <a:ext cx="6248400" cy="53860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3500" b="1">
                <a:solidFill>
                  <a:srgbClr val="22291D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Korean Pharmacy Words</a:t>
            </a:r>
            <a:endParaRPr lang="ko-KR" altLang="en-US" sz="3500" b="1">
              <a:solidFill>
                <a:srgbClr val="22291D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EE4E8F3-0571-0277-53BD-600962D3021E}"/>
              </a:ext>
            </a:extLst>
          </p:cNvPr>
          <p:cNvSpPr/>
          <p:nvPr/>
        </p:nvSpPr>
        <p:spPr>
          <a:xfrm>
            <a:off x="1066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약국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16A08F60-0300-43DF-AD02-9E673721CD36}"/>
              </a:ext>
            </a:extLst>
          </p:cNvPr>
          <p:cNvSpPr/>
          <p:nvPr/>
        </p:nvSpPr>
        <p:spPr>
          <a:xfrm>
            <a:off x="2844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감기약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0A83A5C-DF41-E599-7CE6-DCC80837FD55}"/>
              </a:ext>
            </a:extLst>
          </p:cNvPr>
          <p:cNvSpPr/>
          <p:nvPr/>
        </p:nvSpPr>
        <p:spPr>
          <a:xfrm>
            <a:off x="4622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복용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9F8658-27BF-2A7F-FFC9-AEFDF513ADEA}"/>
              </a:ext>
            </a:extLst>
          </p:cNvPr>
          <p:cNvSpPr txBox="1"/>
          <p:nvPr/>
        </p:nvSpPr>
        <p:spPr>
          <a:xfrm>
            <a:off x="1143000" y="45720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Buy cold medicine in a real Korean pharmacy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C2472-8CFE-4D04-FEDB-CD22DAE73D79}"/>
              </a:ext>
            </a:extLst>
          </p:cNvPr>
          <p:cNvSpPr txBox="1"/>
          <p:nvPr/>
        </p:nvSpPr>
        <p:spPr>
          <a:xfrm>
            <a:off x="1143000" y="51181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Explain symptoms clearly and briefly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BCF56F-84F0-502A-AE68-E7219D604683}"/>
              </a:ext>
            </a:extLst>
          </p:cNvPr>
          <p:cNvSpPr txBox="1"/>
          <p:nvPr/>
        </p:nvSpPr>
        <p:spPr>
          <a:xfrm>
            <a:off x="1143000" y="56642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Listen for dosage and safety words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9367C6-0674-3D73-B439-9C5B6DFF21F3}"/>
              </a:ext>
            </a:extLst>
          </p:cNvPr>
          <p:cNvSpPr txBox="1"/>
          <p:nvPr/>
        </p:nvSpPr>
        <p:spPr>
          <a:xfrm>
            <a:off x="1066800" y="7670800"/>
            <a:ext cx="62992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100">
                <a:solidFill>
                  <a:srgbClr val="6A7061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Korean Pharmacy Words for Buying Cold Medicine</a:t>
            </a:r>
            <a:endParaRPr lang="ko-KR" altLang="en-US" sz="1100">
              <a:solidFill>
                <a:srgbClr val="6A7061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744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E0B36F2-AE55-90DB-F913-32777C7DC96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01338EF-D879-B034-B4F7-442779DF385B}"/>
              </a:ext>
            </a:extLst>
          </p:cNvPr>
          <p:cNvSpPr/>
          <p:nvPr/>
        </p:nvSpPr>
        <p:spPr>
          <a:xfrm>
            <a:off x="685800" y="685800"/>
            <a:ext cx="7289800" cy="7543800"/>
          </a:xfrm>
          <a:prstGeom prst="rect">
            <a:avLst/>
          </a:prstGeom>
          <a:solidFill>
            <a:srgbClr val="F8FDFF">
              <a:alpha val="92000"/>
            </a:srgbClr>
          </a:solidFill>
          <a:ln w="13970" cap="flat" cmpd="sng" algn="ctr">
            <a:solidFill>
              <a:srgbClr val="D9E4D8">
                <a:alpha val="88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73D92AF-1017-2600-C28E-B2FCA6FA9AED}"/>
              </a:ext>
            </a:extLst>
          </p:cNvPr>
          <p:cNvSpPr/>
          <p:nvPr/>
        </p:nvSpPr>
        <p:spPr>
          <a:xfrm>
            <a:off x="1066800" y="1066800"/>
            <a:ext cx="1473200" cy="431800"/>
          </a:xfrm>
          <a:prstGeom prst="roundRect">
            <a:avLst/>
          </a:prstGeom>
          <a:solidFill>
            <a:srgbClr val="464E2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BSkorean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0576DA7-9E4B-CD6D-3EF4-54783FF15FAB}"/>
              </a:ext>
            </a:extLst>
          </p:cNvPr>
          <p:cNvSpPr/>
          <p:nvPr/>
        </p:nvSpPr>
        <p:spPr>
          <a:xfrm>
            <a:off x="2743200" y="1066800"/>
            <a:ext cx="1905000" cy="4318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Situation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82468-2666-92A0-E588-694A0C24872C}"/>
              </a:ext>
            </a:extLst>
          </p:cNvPr>
          <p:cNvSpPr txBox="1"/>
          <p:nvPr/>
        </p:nvSpPr>
        <p:spPr>
          <a:xfrm>
            <a:off x="1066800" y="1854200"/>
            <a:ext cx="6248400" cy="53860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3500" b="1">
                <a:solidFill>
                  <a:srgbClr val="22291D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Explain Symptoms First</a:t>
            </a:r>
            <a:endParaRPr lang="ko-KR" altLang="en-US" sz="3500" b="1">
              <a:solidFill>
                <a:srgbClr val="22291D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1C364BB-5478-CAA7-BE6C-07C5F5EEA390}"/>
              </a:ext>
            </a:extLst>
          </p:cNvPr>
          <p:cNvSpPr/>
          <p:nvPr/>
        </p:nvSpPr>
        <p:spPr>
          <a:xfrm>
            <a:off x="1066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기침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9E943D9D-FC8E-F88E-493E-FE85DBEC8A67}"/>
              </a:ext>
            </a:extLst>
          </p:cNvPr>
          <p:cNvSpPr/>
          <p:nvPr/>
        </p:nvSpPr>
        <p:spPr>
          <a:xfrm>
            <a:off x="2844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콧물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6103701-FA50-4E66-4811-5D060FBC5A0D}"/>
              </a:ext>
            </a:extLst>
          </p:cNvPr>
          <p:cNvSpPr/>
          <p:nvPr/>
        </p:nvSpPr>
        <p:spPr>
          <a:xfrm>
            <a:off x="4622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9806AB-651A-4579-808E-C226C391B18A}"/>
              </a:ext>
            </a:extLst>
          </p:cNvPr>
          <p:cNvSpPr txBox="1"/>
          <p:nvPr/>
        </p:nvSpPr>
        <p:spPr>
          <a:xfrm>
            <a:off x="1143000" y="45720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</a:t>
            </a:r>
            <a:r>
              <a:rPr lang="ko-KR" altLang="en-US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기침이 나요 </a:t>
            </a:r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= I have a cough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B38E2-E15F-4BE8-7DB7-253383D7BC14}"/>
              </a:ext>
            </a:extLst>
          </p:cNvPr>
          <p:cNvSpPr txBox="1"/>
          <p:nvPr/>
        </p:nvSpPr>
        <p:spPr>
          <a:xfrm>
            <a:off x="1143000" y="51181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</a:t>
            </a:r>
            <a:r>
              <a:rPr lang="ko-KR" altLang="en-US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콧물이 나요 </a:t>
            </a:r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= I have a runny nose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05A8E7-FE9B-E58B-FB2A-27706B02BC5B}"/>
              </a:ext>
            </a:extLst>
          </p:cNvPr>
          <p:cNvSpPr txBox="1"/>
          <p:nvPr/>
        </p:nvSpPr>
        <p:spPr>
          <a:xfrm>
            <a:off x="1143000" y="56642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</a:t>
            </a:r>
            <a:r>
              <a:rPr lang="ko-KR" altLang="en-US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목이 아파요 </a:t>
            </a:r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= My throat hurts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DAEA4-576A-6135-2C00-E01395F2409A}"/>
              </a:ext>
            </a:extLst>
          </p:cNvPr>
          <p:cNvSpPr txBox="1"/>
          <p:nvPr/>
        </p:nvSpPr>
        <p:spPr>
          <a:xfrm>
            <a:off x="1143000" y="62103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Say symptoms before asking for medicine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D1DEE4-06FB-8975-96B6-3A43BB06E0A9}"/>
              </a:ext>
            </a:extLst>
          </p:cNvPr>
          <p:cNvSpPr txBox="1"/>
          <p:nvPr/>
        </p:nvSpPr>
        <p:spPr>
          <a:xfrm>
            <a:off x="1066800" y="7670800"/>
            <a:ext cx="62992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100">
                <a:solidFill>
                  <a:srgbClr val="6A7061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Korean Pharmacy Words for Buying Cold Medicine</a:t>
            </a:r>
            <a:endParaRPr lang="ko-KR" altLang="en-US" sz="1100">
              <a:solidFill>
                <a:srgbClr val="6A7061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154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CA2F090-4ECE-420E-7083-708997AD2B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79A60FA-4853-B5A7-B2C9-5E8D926DEA5B}"/>
              </a:ext>
            </a:extLst>
          </p:cNvPr>
          <p:cNvSpPr/>
          <p:nvPr/>
        </p:nvSpPr>
        <p:spPr>
          <a:xfrm>
            <a:off x="685800" y="685800"/>
            <a:ext cx="7289800" cy="7543800"/>
          </a:xfrm>
          <a:prstGeom prst="rect">
            <a:avLst/>
          </a:prstGeom>
          <a:solidFill>
            <a:srgbClr val="F8FDFF">
              <a:alpha val="92000"/>
            </a:srgbClr>
          </a:solidFill>
          <a:ln w="13970" cap="flat" cmpd="sng" algn="ctr">
            <a:solidFill>
              <a:srgbClr val="D9E4D8">
                <a:alpha val="88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AC8E69E-3CA8-8799-8DA4-2D94D56DC004}"/>
              </a:ext>
            </a:extLst>
          </p:cNvPr>
          <p:cNvSpPr/>
          <p:nvPr/>
        </p:nvSpPr>
        <p:spPr>
          <a:xfrm>
            <a:off x="1066800" y="1066800"/>
            <a:ext cx="1473200" cy="431800"/>
          </a:xfrm>
          <a:prstGeom prst="roundRect">
            <a:avLst/>
          </a:prstGeom>
          <a:solidFill>
            <a:srgbClr val="464E2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BSkorean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19E5057-55E2-B5D0-C22E-BD51D13DFCF5}"/>
              </a:ext>
            </a:extLst>
          </p:cNvPr>
          <p:cNvSpPr/>
          <p:nvPr/>
        </p:nvSpPr>
        <p:spPr>
          <a:xfrm>
            <a:off x="2743200" y="1066800"/>
            <a:ext cx="1905000" cy="4318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Words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34FFA8-0AD0-8801-67F1-46DFB4045640}"/>
              </a:ext>
            </a:extLst>
          </p:cNvPr>
          <p:cNvSpPr txBox="1"/>
          <p:nvPr/>
        </p:nvSpPr>
        <p:spPr>
          <a:xfrm>
            <a:off x="1066800" y="1854200"/>
            <a:ext cx="6248400" cy="53860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3500" b="1">
                <a:solidFill>
                  <a:srgbClr val="22291D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Core Pharmacy Words</a:t>
            </a:r>
            <a:endParaRPr lang="ko-KR" altLang="en-US" sz="3500" b="1">
              <a:solidFill>
                <a:srgbClr val="22291D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89C0BFE5-59CF-A165-CA49-2C347F209235}"/>
              </a:ext>
            </a:extLst>
          </p:cNvPr>
          <p:cNvSpPr/>
          <p:nvPr/>
        </p:nvSpPr>
        <p:spPr>
          <a:xfrm>
            <a:off x="1066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열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8AD03BA-AC8F-5564-FD19-A0723943E7B9}"/>
              </a:ext>
            </a:extLst>
          </p:cNvPr>
          <p:cNvSpPr/>
          <p:nvPr/>
        </p:nvSpPr>
        <p:spPr>
          <a:xfrm>
            <a:off x="2844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식후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B9D068AF-3363-0E56-5EA0-BFB8E24D940F}"/>
              </a:ext>
            </a:extLst>
          </p:cNvPr>
          <p:cNvSpPr/>
          <p:nvPr/>
        </p:nvSpPr>
        <p:spPr>
          <a:xfrm>
            <a:off x="4622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알레르기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0AE351-EE48-EA98-21B0-09B2F1B807CA}"/>
              </a:ext>
            </a:extLst>
          </p:cNvPr>
          <p:cNvSpPr txBox="1"/>
          <p:nvPr/>
        </p:nvSpPr>
        <p:spPr>
          <a:xfrm>
            <a:off x="1143000" y="45720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</a:t>
            </a:r>
            <a:r>
              <a:rPr lang="ko-KR" altLang="en-US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감기약 </a:t>
            </a:r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= cold medicine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7D5084-20F7-7264-E994-7E6F75CEC5EC}"/>
              </a:ext>
            </a:extLst>
          </p:cNvPr>
          <p:cNvSpPr txBox="1"/>
          <p:nvPr/>
        </p:nvSpPr>
        <p:spPr>
          <a:xfrm>
            <a:off x="1143000" y="51181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</a:t>
            </a:r>
            <a:r>
              <a:rPr lang="ko-KR" altLang="en-US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열 </a:t>
            </a:r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= fever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D45B10-4F2D-A3E7-69B8-4066F47D957B}"/>
              </a:ext>
            </a:extLst>
          </p:cNvPr>
          <p:cNvSpPr txBox="1"/>
          <p:nvPr/>
        </p:nvSpPr>
        <p:spPr>
          <a:xfrm>
            <a:off x="1143000" y="56642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</a:t>
            </a:r>
            <a:r>
              <a:rPr lang="ko-KR" altLang="en-US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복용 </a:t>
            </a:r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= taking medicine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11855-3DEE-BE87-107D-E41DB084BF35}"/>
              </a:ext>
            </a:extLst>
          </p:cNvPr>
          <p:cNvSpPr txBox="1"/>
          <p:nvPr/>
        </p:nvSpPr>
        <p:spPr>
          <a:xfrm>
            <a:off x="1143000" y="62103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</a:t>
            </a:r>
            <a:r>
              <a:rPr lang="ko-KR" altLang="en-US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식후 </a:t>
            </a:r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= after meals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490A5B-3C39-A5DD-FC56-E743422F7781}"/>
              </a:ext>
            </a:extLst>
          </p:cNvPr>
          <p:cNvSpPr txBox="1"/>
          <p:nvPr/>
        </p:nvSpPr>
        <p:spPr>
          <a:xfrm>
            <a:off x="1143000" y="67564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</a:t>
            </a:r>
            <a:r>
              <a:rPr lang="ko-KR" altLang="en-US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알레르기 </a:t>
            </a:r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= allergy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667AE0-73C4-4B95-F955-AEF1C6CBBD88}"/>
              </a:ext>
            </a:extLst>
          </p:cNvPr>
          <p:cNvSpPr txBox="1"/>
          <p:nvPr/>
        </p:nvSpPr>
        <p:spPr>
          <a:xfrm>
            <a:off x="1066800" y="7670800"/>
            <a:ext cx="62992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100">
                <a:solidFill>
                  <a:srgbClr val="6A7061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Korean Pharmacy Words for Buying Cold Medicine</a:t>
            </a:r>
            <a:endParaRPr lang="ko-KR" altLang="en-US" sz="1100">
              <a:solidFill>
                <a:srgbClr val="6A7061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367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AF5C834-E442-8028-9A41-986D2DDA070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7921B68D-011F-6358-A625-57731D1ABB26}"/>
              </a:ext>
            </a:extLst>
          </p:cNvPr>
          <p:cNvSpPr/>
          <p:nvPr/>
        </p:nvSpPr>
        <p:spPr>
          <a:xfrm>
            <a:off x="685800" y="685800"/>
            <a:ext cx="7289800" cy="7543800"/>
          </a:xfrm>
          <a:prstGeom prst="rect">
            <a:avLst/>
          </a:prstGeom>
          <a:solidFill>
            <a:srgbClr val="F8FDFF">
              <a:alpha val="92000"/>
            </a:srgbClr>
          </a:solidFill>
          <a:ln w="13970" cap="flat" cmpd="sng" algn="ctr">
            <a:solidFill>
              <a:srgbClr val="D9E4D8">
                <a:alpha val="88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E59FDCA-2C6D-EDB1-E62E-B0DB17C0B98B}"/>
              </a:ext>
            </a:extLst>
          </p:cNvPr>
          <p:cNvSpPr/>
          <p:nvPr/>
        </p:nvSpPr>
        <p:spPr>
          <a:xfrm>
            <a:off x="1066800" y="1066800"/>
            <a:ext cx="1473200" cy="431800"/>
          </a:xfrm>
          <a:prstGeom prst="roundRect">
            <a:avLst/>
          </a:prstGeom>
          <a:solidFill>
            <a:srgbClr val="464E2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BSkorean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991608D0-A15C-1145-0825-52B8A5E78477}"/>
              </a:ext>
            </a:extLst>
          </p:cNvPr>
          <p:cNvSpPr/>
          <p:nvPr/>
        </p:nvSpPr>
        <p:spPr>
          <a:xfrm>
            <a:off x="2743200" y="1066800"/>
            <a:ext cx="1905000" cy="4318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Dialogue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237E9-2D40-5FEB-59F4-E3A0AB4CDC38}"/>
              </a:ext>
            </a:extLst>
          </p:cNvPr>
          <p:cNvSpPr txBox="1"/>
          <p:nvPr/>
        </p:nvSpPr>
        <p:spPr>
          <a:xfrm>
            <a:off x="1066800" y="1854200"/>
            <a:ext cx="6248400" cy="53860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3500" b="1">
                <a:solidFill>
                  <a:srgbClr val="22291D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At the Pharmacy Counter</a:t>
            </a:r>
            <a:endParaRPr lang="ko-KR" altLang="en-US" sz="3500" b="1">
              <a:solidFill>
                <a:srgbClr val="22291D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0931D4D-DEEF-A074-D9A5-A3E3AE8CE0AF}"/>
              </a:ext>
            </a:extLst>
          </p:cNvPr>
          <p:cNvSpPr/>
          <p:nvPr/>
        </p:nvSpPr>
        <p:spPr>
          <a:xfrm>
            <a:off x="1066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주세요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559F9BD-F59C-A6A1-E3B6-ED430FEE7A92}"/>
              </a:ext>
            </a:extLst>
          </p:cNvPr>
          <p:cNvSpPr/>
          <p:nvPr/>
        </p:nvSpPr>
        <p:spPr>
          <a:xfrm>
            <a:off x="2844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있어요</a:t>
            </a:r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?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35EB14F-663C-A8C2-0A1F-077580886EB4}"/>
              </a:ext>
            </a:extLst>
          </p:cNvPr>
          <p:cNvSpPr/>
          <p:nvPr/>
        </p:nvSpPr>
        <p:spPr>
          <a:xfrm>
            <a:off x="4622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졸려요</a:t>
            </a:r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?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A9BC8D-8FC7-D48B-5572-BF3A9DDA00E9}"/>
              </a:ext>
            </a:extLst>
          </p:cNvPr>
          <p:cNvSpPr txBox="1"/>
          <p:nvPr/>
        </p:nvSpPr>
        <p:spPr>
          <a:xfrm>
            <a:off x="1143000" y="45720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Pharmacist: </a:t>
            </a:r>
            <a:r>
              <a:rPr lang="ko-KR" altLang="en-US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어디가 불편하세요</a:t>
            </a:r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?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DFF573-A329-1674-C6CF-76EF23555585}"/>
              </a:ext>
            </a:extLst>
          </p:cNvPr>
          <p:cNvSpPr txBox="1"/>
          <p:nvPr/>
        </p:nvSpPr>
        <p:spPr>
          <a:xfrm>
            <a:off x="1143000" y="51181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Customer: </a:t>
            </a:r>
            <a:r>
              <a:rPr lang="ko-KR" altLang="en-US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목이 아프고 기침이 나요</a:t>
            </a:r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.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C3504-CF28-B86C-ED15-275E07AF0E81}"/>
              </a:ext>
            </a:extLst>
          </p:cNvPr>
          <p:cNvSpPr txBox="1"/>
          <p:nvPr/>
        </p:nvSpPr>
        <p:spPr>
          <a:xfrm>
            <a:off x="1143000" y="56642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Customer: </a:t>
            </a:r>
            <a:r>
              <a:rPr lang="ko-KR" altLang="en-US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이 약은 졸려요</a:t>
            </a:r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?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D2FB2-1F7C-FB89-E19E-EAE87C4B7A57}"/>
              </a:ext>
            </a:extLst>
          </p:cNvPr>
          <p:cNvSpPr txBox="1"/>
          <p:nvPr/>
        </p:nvSpPr>
        <p:spPr>
          <a:xfrm>
            <a:off x="1143000" y="62103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Pharmacist: </a:t>
            </a:r>
            <a:r>
              <a:rPr lang="ko-KR" altLang="en-US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식후에 드세요</a:t>
            </a:r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.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51F6A6-C480-AA3C-C6FB-1A49196B2F28}"/>
              </a:ext>
            </a:extLst>
          </p:cNvPr>
          <p:cNvSpPr txBox="1"/>
          <p:nvPr/>
        </p:nvSpPr>
        <p:spPr>
          <a:xfrm>
            <a:off x="1066800" y="7670800"/>
            <a:ext cx="62992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100">
                <a:solidFill>
                  <a:srgbClr val="6A7061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Korean Pharmacy Words for Buying Cold Medicine</a:t>
            </a:r>
            <a:endParaRPr lang="ko-KR" altLang="en-US" sz="1100">
              <a:solidFill>
                <a:srgbClr val="6A7061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059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8D7A129-8937-AEBA-0BE2-453D978FC49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00DA3C7-452E-33BD-08AF-E9A022445C13}"/>
              </a:ext>
            </a:extLst>
          </p:cNvPr>
          <p:cNvSpPr/>
          <p:nvPr/>
        </p:nvSpPr>
        <p:spPr>
          <a:xfrm>
            <a:off x="685800" y="685800"/>
            <a:ext cx="7289800" cy="7543800"/>
          </a:xfrm>
          <a:prstGeom prst="rect">
            <a:avLst/>
          </a:prstGeom>
          <a:solidFill>
            <a:srgbClr val="F8FDFF">
              <a:alpha val="92000"/>
            </a:srgbClr>
          </a:solidFill>
          <a:ln w="13970" cap="flat" cmpd="sng" algn="ctr">
            <a:solidFill>
              <a:srgbClr val="D9E4D8">
                <a:alpha val="88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6D3E833-1857-7905-3180-8F23DE5B34C9}"/>
              </a:ext>
            </a:extLst>
          </p:cNvPr>
          <p:cNvSpPr/>
          <p:nvPr/>
        </p:nvSpPr>
        <p:spPr>
          <a:xfrm>
            <a:off x="1066800" y="1066800"/>
            <a:ext cx="1473200" cy="431800"/>
          </a:xfrm>
          <a:prstGeom prst="roundRect">
            <a:avLst/>
          </a:prstGeom>
          <a:solidFill>
            <a:srgbClr val="464E2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BSkorean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B3FAEAC-501B-E338-E7EA-9C6A8D0BBE00}"/>
              </a:ext>
            </a:extLst>
          </p:cNvPr>
          <p:cNvSpPr/>
          <p:nvPr/>
        </p:nvSpPr>
        <p:spPr>
          <a:xfrm>
            <a:off x="2743200" y="1066800"/>
            <a:ext cx="1905000" cy="4318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Mistakes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F9428A-6AFE-D982-9330-05E4CB5780B4}"/>
              </a:ext>
            </a:extLst>
          </p:cNvPr>
          <p:cNvSpPr txBox="1"/>
          <p:nvPr/>
        </p:nvSpPr>
        <p:spPr>
          <a:xfrm>
            <a:off x="1066800" y="1854200"/>
            <a:ext cx="6248400" cy="53860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3500" b="1">
                <a:solidFill>
                  <a:srgbClr val="22291D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Dosage and Safety</a:t>
            </a:r>
            <a:endParaRPr lang="ko-KR" altLang="en-US" sz="3500" b="1">
              <a:solidFill>
                <a:srgbClr val="22291D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E3318CC-7529-D5C2-EAF1-604177CCDE7A}"/>
              </a:ext>
            </a:extLst>
          </p:cNvPr>
          <p:cNvSpPr/>
          <p:nvPr/>
        </p:nvSpPr>
        <p:spPr>
          <a:xfrm>
            <a:off x="1066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하루 세 번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14255BF3-B43A-A149-1D50-6E900B267FAB}"/>
              </a:ext>
            </a:extLst>
          </p:cNvPr>
          <p:cNvSpPr/>
          <p:nvPr/>
        </p:nvSpPr>
        <p:spPr>
          <a:xfrm>
            <a:off x="2844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식후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8212DEE-E3DD-8C9A-ED25-CBAC271198D2}"/>
              </a:ext>
            </a:extLst>
          </p:cNvPr>
          <p:cNvSpPr/>
          <p:nvPr/>
        </p:nvSpPr>
        <p:spPr>
          <a:xfrm>
            <a:off x="4622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운전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7F06F-E060-EBE0-C062-08BCCCE4AD2A}"/>
              </a:ext>
            </a:extLst>
          </p:cNvPr>
          <p:cNvSpPr txBox="1"/>
          <p:nvPr/>
        </p:nvSpPr>
        <p:spPr>
          <a:xfrm>
            <a:off x="1143000" y="45720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Do not ignore </a:t>
            </a:r>
            <a:r>
              <a:rPr lang="ko-KR" altLang="en-US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식후 </a:t>
            </a:r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= after meals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F90EEF-AF48-5012-DD4D-08AB297B0CCF}"/>
              </a:ext>
            </a:extLst>
          </p:cNvPr>
          <p:cNvSpPr txBox="1"/>
          <p:nvPr/>
        </p:nvSpPr>
        <p:spPr>
          <a:xfrm>
            <a:off x="1143000" y="51181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Ask again if dosage is too fast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2873A4-65F7-497B-502F-C13452E22441}"/>
              </a:ext>
            </a:extLst>
          </p:cNvPr>
          <p:cNvSpPr txBox="1"/>
          <p:nvPr/>
        </p:nvSpPr>
        <p:spPr>
          <a:xfrm>
            <a:off x="1143000" y="56642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Check drowsiness before driving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F1B7D4-3ABE-59FF-58E8-17FB860F7FF7}"/>
              </a:ext>
            </a:extLst>
          </p:cNvPr>
          <p:cNvSpPr txBox="1"/>
          <p:nvPr/>
        </p:nvSpPr>
        <p:spPr>
          <a:xfrm>
            <a:off x="1143000" y="62103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Mention allergies or other medicine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B828C3-7D1B-B56A-D5E6-7F4808F37379}"/>
              </a:ext>
            </a:extLst>
          </p:cNvPr>
          <p:cNvSpPr txBox="1"/>
          <p:nvPr/>
        </p:nvSpPr>
        <p:spPr>
          <a:xfrm>
            <a:off x="1066800" y="7670800"/>
            <a:ext cx="62992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100">
                <a:solidFill>
                  <a:srgbClr val="6A7061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Korean Pharmacy Words for Buying Cold Medicine</a:t>
            </a:r>
            <a:endParaRPr lang="ko-KR" altLang="en-US" sz="1100">
              <a:solidFill>
                <a:srgbClr val="6A7061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973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F74C07D-5412-DBBD-703E-9FD1E03B51A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4E87D83-E562-875A-1938-0C8F83FBFC30}"/>
              </a:ext>
            </a:extLst>
          </p:cNvPr>
          <p:cNvSpPr/>
          <p:nvPr/>
        </p:nvSpPr>
        <p:spPr>
          <a:xfrm>
            <a:off x="685800" y="685800"/>
            <a:ext cx="7289800" cy="7543800"/>
          </a:xfrm>
          <a:prstGeom prst="rect">
            <a:avLst/>
          </a:prstGeom>
          <a:solidFill>
            <a:srgbClr val="F8FDFF">
              <a:alpha val="92000"/>
            </a:srgbClr>
          </a:solidFill>
          <a:ln w="13970" cap="flat" cmpd="sng" algn="ctr">
            <a:solidFill>
              <a:srgbClr val="D9E4D8">
                <a:alpha val="88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AF80BC0-E6CE-6D9A-9DBC-CC1623AD232F}"/>
              </a:ext>
            </a:extLst>
          </p:cNvPr>
          <p:cNvSpPr/>
          <p:nvPr/>
        </p:nvSpPr>
        <p:spPr>
          <a:xfrm>
            <a:off x="1066800" y="1066800"/>
            <a:ext cx="1473200" cy="431800"/>
          </a:xfrm>
          <a:prstGeom prst="roundRect">
            <a:avLst/>
          </a:prstGeom>
          <a:solidFill>
            <a:srgbClr val="464E2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BSkorean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C34CE67-809C-3CBC-3089-DE560C70F16A}"/>
              </a:ext>
            </a:extLst>
          </p:cNvPr>
          <p:cNvSpPr/>
          <p:nvPr/>
        </p:nvSpPr>
        <p:spPr>
          <a:xfrm>
            <a:off x="2743200" y="1066800"/>
            <a:ext cx="1905000" cy="4318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Review</a:t>
            </a:r>
            <a:endParaRPr lang="ko-KR" altLang="en-US" sz="1300" b="1">
              <a:solidFill>
                <a:srgbClr val="FFFFF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E3502-2CB2-639A-955C-4552CE647824}"/>
              </a:ext>
            </a:extLst>
          </p:cNvPr>
          <p:cNvSpPr txBox="1"/>
          <p:nvPr/>
        </p:nvSpPr>
        <p:spPr>
          <a:xfrm>
            <a:off x="1066800" y="1854200"/>
            <a:ext cx="6248400" cy="53860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3500" b="1">
                <a:solidFill>
                  <a:srgbClr val="22291D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Practice the Visit</a:t>
            </a:r>
            <a:endParaRPr lang="ko-KR" altLang="en-US" sz="3500" b="1">
              <a:solidFill>
                <a:srgbClr val="22291D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2DB3DC7F-CE00-C395-8DB9-7560413282A2}"/>
              </a:ext>
            </a:extLst>
          </p:cNvPr>
          <p:cNvSpPr/>
          <p:nvPr/>
        </p:nvSpPr>
        <p:spPr>
          <a:xfrm>
            <a:off x="1066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증상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9263228-07CE-95DE-3223-B9ED3E559FFD}"/>
              </a:ext>
            </a:extLst>
          </p:cNvPr>
          <p:cNvSpPr/>
          <p:nvPr/>
        </p:nvSpPr>
        <p:spPr>
          <a:xfrm>
            <a:off x="2844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복용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A339E739-66CE-45F1-42D4-7DBF63DFBC9A}"/>
              </a:ext>
            </a:extLst>
          </p:cNvPr>
          <p:cNvSpPr/>
          <p:nvPr/>
        </p:nvSpPr>
        <p:spPr>
          <a:xfrm>
            <a:off x="4622800" y="3200400"/>
            <a:ext cx="1625600" cy="406400"/>
          </a:xfrm>
          <a:prstGeom prst="roundRect">
            <a:avLst/>
          </a:prstGeom>
          <a:solidFill>
            <a:srgbClr val="728B5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>
                <a:solidFill>
                  <a:srgbClr val="FFFFF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연습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513A8E-4D1D-1397-789A-0CB71B7EDEB0}"/>
              </a:ext>
            </a:extLst>
          </p:cNvPr>
          <p:cNvSpPr txBox="1"/>
          <p:nvPr/>
        </p:nvSpPr>
        <p:spPr>
          <a:xfrm>
            <a:off x="1143000" y="45720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- 1. Name one symptom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3C3C30-3750-7708-47F3-976CA355F17D}"/>
              </a:ext>
            </a:extLst>
          </p:cNvPr>
          <p:cNvSpPr txBox="1"/>
          <p:nvPr/>
        </p:nvSpPr>
        <p:spPr>
          <a:xfrm>
            <a:off x="1143000" y="51181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- 2. Ask for suitable medicine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40D530-2AE5-1165-60B2-7791F52BCED2}"/>
              </a:ext>
            </a:extLst>
          </p:cNvPr>
          <p:cNvSpPr txBox="1"/>
          <p:nvPr/>
        </p:nvSpPr>
        <p:spPr>
          <a:xfrm>
            <a:off x="1143000" y="56642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- 3. Confirm dosage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2D5AE8-524C-62B3-1878-9052F888D151}"/>
              </a:ext>
            </a:extLst>
          </p:cNvPr>
          <p:cNvSpPr txBox="1"/>
          <p:nvPr/>
        </p:nvSpPr>
        <p:spPr>
          <a:xfrm>
            <a:off x="1143000" y="6210300"/>
            <a:ext cx="6172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2000">
                <a:solidFill>
                  <a:srgbClr val="37402F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- 4. Review these words in Word Practice</a:t>
            </a:r>
            <a:endParaRPr lang="ko-KR" altLang="en-US" sz="2000">
              <a:solidFill>
                <a:srgbClr val="37402F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8AF83B-3CCC-0265-8161-0663B10C1FE9}"/>
              </a:ext>
            </a:extLst>
          </p:cNvPr>
          <p:cNvSpPr txBox="1"/>
          <p:nvPr/>
        </p:nvSpPr>
        <p:spPr>
          <a:xfrm>
            <a:off x="1066800" y="7670800"/>
            <a:ext cx="62992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ko-KR" sz="1100">
                <a:solidFill>
                  <a:srgbClr val="6A7061"/>
                </a:solidFill>
                <a:latin typeface="Aptos" panose="020B0004020202020204" pitchFamily="34" charset="0"/>
                <a:ea typeface="Malgun Gothic" panose="020B0503020000020004" pitchFamily="50" charset="-127"/>
              </a:rPr>
              <a:t>Korean Pharmacy Words for Buying Cold Medicine</a:t>
            </a:r>
            <a:endParaRPr lang="ko-KR" altLang="en-US" sz="1100">
              <a:solidFill>
                <a:srgbClr val="6A7061"/>
              </a:solidFill>
              <a:latin typeface="Aptos" panose="020B0004020202020204" pitchFamily="34" charset="0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1301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사용자 지정</PresentationFormat>
  <Paragraphs>66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맑은 고딕</vt:lpstr>
      <vt:lpstr>Aptos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bsoeok lee</dc:creator>
  <cp:lastModifiedBy>bsoeok lee</cp:lastModifiedBy>
  <cp:revision>1</cp:revision>
  <dcterms:created xsi:type="dcterms:W3CDTF">2026-05-12T00:37:16Z</dcterms:created>
  <dcterms:modified xsi:type="dcterms:W3CDTF">2026-05-12T00:37:16Z</dcterms:modified>
</cp:coreProperties>
</file>