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6256000" cy="9144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69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D20ECD-18EC-51B1-9CD8-98A16B34D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AE617B5-A046-1B86-9690-025F25578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9969D10-E3E6-F582-D9CB-23BD0B872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5ACC-3E3C-46B2-BF44-C7FF85A325C7}" type="datetimeFigureOut">
              <a:rPr lang="ko-KR" altLang="en-US" smtClean="0"/>
              <a:t>2026-05-12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A540E9F-624B-9682-B9A8-D35D8E03A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5454AF5-BA8D-1DD6-16E3-8B7CDF6F6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624F-9FF5-45F3-A512-E54E0365F3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732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0F8ADE-B6E0-B952-8CD9-E82718A12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BAC132F-445F-1B3E-4926-156AD4D25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B17E48C-8D15-EE08-7ED8-86FEE78C8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5ACC-3E3C-46B2-BF44-C7FF85A325C7}" type="datetimeFigureOut">
              <a:rPr lang="ko-KR" altLang="en-US" smtClean="0"/>
              <a:t>2026-05-12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ED93AA-B984-26EE-472C-9C17426F2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C8FFD1D-FA80-0DA4-1C35-4F346AD74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624F-9FF5-45F3-A512-E54E0365F3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1413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A7EDFD5-D995-32D9-068A-D810DDB724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62929EF-8911-8C3D-7D39-51B40314C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893880-7FC3-6F6C-3BC2-D71F860C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5ACC-3E3C-46B2-BF44-C7FF85A325C7}" type="datetimeFigureOut">
              <a:rPr lang="ko-KR" altLang="en-US" smtClean="0"/>
              <a:t>2026-05-12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B3018E-E55B-F40F-5990-DDB8983FA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C7C401B-A561-3F6D-849A-56D7E763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624F-9FF5-45F3-A512-E54E0365F3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421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655E76-7F75-8304-0D87-7128B50E9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32A7B-C7B7-779A-BC44-815EBF227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24FFD77-C64D-518F-CCFF-DD2A9B4FF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5ACC-3E3C-46B2-BF44-C7FF85A325C7}" type="datetimeFigureOut">
              <a:rPr lang="ko-KR" altLang="en-US" smtClean="0"/>
              <a:t>2026-05-12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E8969A4-F2CF-56C8-A67D-E688858A8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6A832AF-AE50-92D7-44DC-2587D845C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624F-9FF5-45F3-A512-E54E0365F3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766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614BE0-A33D-ADA0-AAC1-26C7C338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133" y="2279653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9FBA88E-B180-E972-ED73-F740B69C2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133" y="6119286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9300B47-FBED-7F6C-0C8B-308B8E398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5ACC-3E3C-46B2-BF44-C7FF85A325C7}" type="datetimeFigureOut">
              <a:rPr lang="ko-KR" altLang="en-US" smtClean="0"/>
              <a:t>2026-05-12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DB144FB-E419-06F1-5784-C33A92C3A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3D413D2-9EE9-260E-B3B8-2FD2B8956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624F-9FF5-45F3-A512-E54E0365F3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134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C59ED6-2859-B974-5AAA-BEA345485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A14DA3-E940-584B-054D-AD8CE4332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5AE000C-4868-F454-549C-3B4233F9A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05C5539-BF99-829F-F122-F1B78E575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5ACC-3E3C-46B2-BF44-C7FF85A325C7}" type="datetimeFigureOut">
              <a:rPr lang="ko-KR" altLang="en-US" smtClean="0"/>
              <a:t>2026-05-12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528AB6-15E3-221D-3844-1DCE0CA85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76ED3FF-1B53-77B5-E26C-B754A207A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624F-9FF5-45F3-A512-E54E0365F3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568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011FC9-521D-04B7-9E68-8828C9981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7" y="486836"/>
            <a:ext cx="14020800" cy="176741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7E3CC1A-16C5-B79B-4563-3C2C0B9D0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719" y="2241551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020D88C-D449-10F6-12FB-F1C4DB21E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719" y="3340100"/>
            <a:ext cx="6877049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A48C6F8-645A-43A4-35A5-A3A9FCBA4B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1" y="2241551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F539B73-12C5-9927-29E3-D52571365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1" y="3340100"/>
            <a:ext cx="6910917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4C63784-1AAA-9B35-B2D2-1DDD11B28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5ACC-3E3C-46B2-BF44-C7FF85A325C7}" type="datetimeFigureOut">
              <a:rPr lang="ko-KR" altLang="en-US" smtClean="0"/>
              <a:t>2026-05-12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6693D40-3EFF-4FEA-6F0A-C6F545EA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84C5F5E-EEC5-44BF-E7B7-B948B2FAD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624F-9FF5-45F3-A512-E54E0365F3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671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C93F1E-3F2B-1DE2-EEED-A1E053DC7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E22EACF-CB13-E14B-A8F8-734539B6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5ACC-3E3C-46B2-BF44-C7FF85A325C7}" type="datetimeFigureOut">
              <a:rPr lang="ko-KR" altLang="en-US" smtClean="0"/>
              <a:t>2026-05-12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5539D7A-3C9D-FF15-86CC-2DAAA35CA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A4BBD1C-20B3-9124-6D7C-01B83901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624F-9FF5-45F3-A512-E54E0365F3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452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0D398D-2E92-662E-464A-71F09C17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5ACC-3E3C-46B2-BF44-C7FF85A325C7}" type="datetimeFigureOut">
              <a:rPr lang="ko-KR" altLang="en-US" smtClean="0"/>
              <a:t>2026-05-12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5DAB882-B968-6B21-FB64-8F78E2E1F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92AF9FF-139C-A6CD-6AFA-C0858473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624F-9FF5-45F3-A512-E54E0365F3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981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8D9ADC-A80E-E4BD-1453-001765745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9" y="609600"/>
            <a:ext cx="5242983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003A3B3-EF30-6C25-2CB9-6C9FA11D9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917" y="1316569"/>
            <a:ext cx="8229600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EEA4EF5-DD02-72F7-4492-739F97379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719" y="2743200"/>
            <a:ext cx="5242983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DF18706-C283-91D1-EC75-62D5EB30B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5ACC-3E3C-46B2-BF44-C7FF85A325C7}" type="datetimeFigureOut">
              <a:rPr lang="ko-KR" altLang="en-US" smtClean="0"/>
              <a:t>2026-05-12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ED2B8A2-BA32-90CB-CCF3-92C2D52CF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E04BBA5-539C-2D68-0261-131E790A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624F-9FF5-45F3-A512-E54E0365F3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689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141981-5E60-C214-CCBD-7C77438F6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9" y="609600"/>
            <a:ext cx="5242983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994842C-D82E-36F7-AC2D-EE52FB245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917" y="1316569"/>
            <a:ext cx="8229600" cy="6498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7CEE2C5-035C-C85F-274B-86E84669B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719" y="2743200"/>
            <a:ext cx="5242983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999D228-821A-EC35-1970-28B82E120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5ACC-3E3C-46B2-BF44-C7FF85A325C7}" type="datetimeFigureOut">
              <a:rPr lang="ko-KR" altLang="en-US" smtClean="0"/>
              <a:t>2026-05-12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5930F2F-C16C-8FA8-A517-120865274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A4AF240-92F4-F633-39CE-0B998247A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624F-9FF5-45F3-A512-E54E0365F3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018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EFB1B63-BE3E-A181-BBDD-D15256AFA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6836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2288234-939B-076A-2F1F-9DF032ABA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219FEE-93B7-F2B0-AF62-634831125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8475136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775ACC-3E3C-46B2-BF44-C7FF85A325C7}" type="datetimeFigureOut">
              <a:rPr lang="ko-KR" altLang="en-US" smtClean="0"/>
              <a:t>2026-05-12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F28E7D8-FCC4-FFBC-9DB7-CADD0130B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8475136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693A61-CF1C-C3F4-1F25-D1158BE60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8475136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F2624F-9FF5-45F3-A512-E54E0365F3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718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9D7C1A3-51CB-6B9D-77BA-3409F6B23B9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1F271855-AC5C-FE36-A3C7-22BB40C8F321}"/>
              </a:ext>
            </a:extLst>
          </p:cNvPr>
          <p:cNvSpPr/>
          <p:nvPr/>
        </p:nvSpPr>
        <p:spPr>
          <a:xfrm>
            <a:off x="685800" y="685800"/>
            <a:ext cx="7289800" cy="7543800"/>
          </a:xfrm>
          <a:prstGeom prst="rect">
            <a:avLst/>
          </a:prstGeom>
          <a:solidFill>
            <a:srgbClr val="F8FDFF">
              <a:alpha val="92000"/>
            </a:srgbClr>
          </a:solidFill>
          <a:ln w="13970" cap="flat" cmpd="sng" algn="ctr">
            <a:solidFill>
              <a:srgbClr val="D9E4D8">
                <a:alpha val="88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F4336F67-875A-2FFB-619C-E0EDF70709F3}"/>
              </a:ext>
            </a:extLst>
          </p:cNvPr>
          <p:cNvSpPr/>
          <p:nvPr/>
        </p:nvSpPr>
        <p:spPr>
          <a:xfrm>
            <a:off x="1066800" y="1066800"/>
            <a:ext cx="1473200" cy="431800"/>
          </a:xfrm>
          <a:prstGeom prst="roundRect">
            <a:avLst/>
          </a:prstGeom>
          <a:solidFill>
            <a:srgbClr val="464E21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BSkorean</a:t>
            </a:r>
            <a:endParaRPr lang="ko-KR" altLang="en-US" sz="1300" b="1">
              <a:solidFill>
                <a:srgbClr val="FFFFF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337C9558-5DF9-E876-95B3-BD48DFDB2A31}"/>
              </a:ext>
            </a:extLst>
          </p:cNvPr>
          <p:cNvSpPr/>
          <p:nvPr/>
        </p:nvSpPr>
        <p:spPr>
          <a:xfrm>
            <a:off x="2743200" y="1066800"/>
            <a:ext cx="2159000" cy="4318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Problem Report</a:t>
            </a:r>
            <a:endParaRPr lang="ko-KR" altLang="en-US" sz="1300" b="1">
              <a:solidFill>
                <a:srgbClr val="FFFFF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C61506-4FE7-5FE2-DD78-612CD53FB692}"/>
              </a:ext>
            </a:extLst>
          </p:cNvPr>
          <p:cNvSpPr txBox="1"/>
          <p:nvPr/>
        </p:nvSpPr>
        <p:spPr>
          <a:xfrm>
            <a:off x="1066800" y="1854200"/>
            <a:ext cx="6248400" cy="104644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3400" b="1">
                <a:solidFill>
                  <a:srgbClr val="22291D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Korean Workplace Problem Report</a:t>
            </a:r>
            <a:endParaRPr lang="ko-KR" altLang="en-US" sz="3400" b="1">
              <a:solidFill>
                <a:srgbClr val="22291D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3E833BC2-AD4E-6EDE-A49B-75F331E79D0B}"/>
              </a:ext>
            </a:extLst>
          </p:cNvPr>
          <p:cNvSpPr/>
          <p:nvPr/>
        </p:nvSpPr>
        <p:spPr>
          <a:xfrm>
            <a:off x="1066800" y="3200400"/>
            <a:ext cx="1625600" cy="4064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문제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44A294FE-F987-5A73-FA34-18449AAB5851}"/>
              </a:ext>
            </a:extLst>
          </p:cNvPr>
          <p:cNvSpPr/>
          <p:nvPr/>
        </p:nvSpPr>
        <p:spPr>
          <a:xfrm>
            <a:off x="2844800" y="3200400"/>
            <a:ext cx="1625600" cy="4064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보고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3E11EE86-845B-E3E3-11A4-3DE1D2CB6D3B}"/>
              </a:ext>
            </a:extLst>
          </p:cNvPr>
          <p:cNvSpPr/>
          <p:nvPr/>
        </p:nvSpPr>
        <p:spPr>
          <a:xfrm>
            <a:off x="4622800" y="3200400"/>
            <a:ext cx="1625600" cy="4064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확인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80D495-F546-713D-53D6-8E6174346B42}"/>
              </a:ext>
            </a:extLst>
          </p:cNvPr>
          <p:cNvSpPr txBox="1"/>
          <p:nvPr/>
        </p:nvSpPr>
        <p:spPr>
          <a:xfrm>
            <a:off x="1143000" y="4546600"/>
            <a:ext cx="6172200" cy="2923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Report a workplace problem clearly</a:t>
            </a:r>
            <a:endParaRPr lang="ko-KR" altLang="en-US" sz="19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51D928-C897-9A3E-2C90-74D9E6F9EFB1}"/>
              </a:ext>
            </a:extLst>
          </p:cNvPr>
          <p:cNvSpPr txBox="1"/>
          <p:nvPr/>
        </p:nvSpPr>
        <p:spPr>
          <a:xfrm>
            <a:off x="1143000" y="5118100"/>
            <a:ext cx="6172200" cy="2923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Say what happened and where</a:t>
            </a:r>
            <a:endParaRPr lang="ko-KR" altLang="en-US" sz="19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78CA96-E87E-CA7C-6FA8-1DF1A6423B97}"/>
              </a:ext>
            </a:extLst>
          </p:cNvPr>
          <p:cNvSpPr txBox="1"/>
          <p:nvPr/>
        </p:nvSpPr>
        <p:spPr>
          <a:xfrm>
            <a:off x="1143000" y="5689600"/>
            <a:ext cx="6172200" cy="2923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Ask a supervisor to check</a:t>
            </a:r>
            <a:endParaRPr lang="ko-KR" altLang="en-US" sz="19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9328D5-E36C-8E18-2E3A-E4DB57874DC1}"/>
              </a:ext>
            </a:extLst>
          </p:cNvPr>
          <p:cNvSpPr txBox="1"/>
          <p:nvPr/>
        </p:nvSpPr>
        <p:spPr>
          <a:xfrm>
            <a:off x="1066800" y="7670800"/>
            <a:ext cx="62992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100">
                <a:solidFill>
                  <a:srgbClr val="6A7061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Korean Workplace Problem Report Phrases for Foreign Workers</a:t>
            </a:r>
            <a:endParaRPr lang="ko-KR" altLang="en-US" sz="1100">
              <a:solidFill>
                <a:srgbClr val="6A7061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061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600D7D8-9768-AA42-7480-A270F8758C2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B373F11-1D5D-AA71-9D88-23CE42E11E77}"/>
              </a:ext>
            </a:extLst>
          </p:cNvPr>
          <p:cNvSpPr/>
          <p:nvPr/>
        </p:nvSpPr>
        <p:spPr>
          <a:xfrm>
            <a:off x="685800" y="685800"/>
            <a:ext cx="7289800" cy="7543800"/>
          </a:xfrm>
          <a:prstGeom prst="rect">
            <a:avLst/>
          </a:prstGeom>
          <a:solidFill>
            <a:srgbClr val="F8FDFF">
              <a:alpha val="92000"/>
            </a:srgbClr>
          </a:solidFill>
          <a:ln w="13970" cap="flat" cmpd="sng" algn="ctr">
            <a:solidFill>
              <a:srgbClr val="D9E4D8">
                <a:alpha val="88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4878E9CF-F458-5512-D938-1BF43A0BA0D6}"/>
              </a:ext>
            </a:extLst>
          </p:cNvPr>
          <p:cNvSpPr/>
          <p:nvPr/>
        </p:nvSpPr>
        <p:spPr>
          <a:xfrm>
            <a:off x="1066800" y="1066800"/>
            <a:ext cx="1473200" cy="431800"/>
          </a:xfrm>
          <a:prstGeom prst="roundRect">
            <a:avLst/>
          </a:prstGeom>
          <a:solidFill>
            <a:srgbClr val="464E21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BSkorean</a:t>
            </a:r>
            <a:endParaRPr lang="ko-KR" altLang="en-US" sz="1300" b="1">
              <a:solidFill>
                <a:srgbClr val="FFFFF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376623A4-0E43-CFD9-87AB-0FB5FF47327F}"/>
              </a:ext>
            </a:extLst>
          </p:cNvPr>
          <p:cNvSpPr/>
          <p:nvPr/>
        </p:nvSpPr>
        <p:spPr>
          <a:xfrm>
            <a:off x="2743200" y="1066800"/>
            <a:ext cx="2159000" cy="4318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Situation</a:t>
            </a:r>
            <a:endParaRPr lang="ko-KR" altLang="en-US" sz="1300" b="1">
              <a:solidFill>
                <a:srgbClr val="FFFFF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F2300B-F138-0218-2397-289D96000331}"/>
              </a:ext>
            </a:extLst>
          </p:cNvPr>
          <p:cNvSpPr txBox="1"/>
          <p:nvPr/>
        </p:nvSpPr>
        <p:spPr>
          <a:xfrm>
            <a:off x="1066800" y="1854200"/>
            <a:ext cx="6248400" cy="52322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3400" b="1">
                <a:solidFill>
                  <a:srgbClr val="22291D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When Something Goes Wrong</a:t>
            </a:r>
            <a:endParaRPr lang="ko-KR" altLang="en-US" sz="3400" b="1">
              <a:solidFill>
                <a:srgbClr val="22291D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E7BBCFD2-F312-59D8-C80A-1BF1D416405A}"/>
              </a:ext>
            </a:extLst>
          </p:cNvPr>
          <p:cNvSpPr/>
          <p:nvPr/>
        </p:nvSpPr>
        <p:spPr>
          <a:xfrm>
            <a:off x="1066800" y="3200400"/>
            <a:ext cx="1625600" cy="4064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고장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7DE3A809-6BDB-BA03-5BB8-44C98D7D51B8}"/>
              </a:ext>
            </a:extLst>
          </p:cNvPr>
          <p:cNvSpPr/>
          <p:nvPr/>
        </p:nvSpPr>
        <p:spPr>
          <a:xfrm>
            <a:off x="2844800" y="3200400"/>
            <a:ext cx="1625600" cy="4064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지연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B7060DD1-FD24-0383-19BB-8614CBDAEDE0}"/>
              </a:ext>
            </a:extLst>
          </p:cNvPr>
          <p:cNvSpPr/>
          <p:nvPr/>
        </p:nvSpPr>
        <p:spPr>
          <a:xfrm>
            <a:off x="4622800" y="3200400"/>
            <a:ext cx="1625600" cy="4064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누락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27AC33-E788-38F9-853E-3B3AE655F578}"/>
              </a:ext>
            </a:extLst>
          </p:cNvPr>
          <p:cNvSpPr txBox="1"/>
          <p:nvPr/>
        </p:nvSpPr>
        <p:spPr>
          <a:xfrm>
            <a:off x="1143000" y="4546600"/>
            <a:ext cx="6172200" cy="2923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</a:t>
            </a:r>
            <a:r>
              <a:rPr lang="ko-KR" altLang="en-US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문제가 생겼어요 </a:t>
            </a:r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= There is a problem</a:t>
            </a:r>
            <a:endParaRPr lang="ko-KR" altLang="en-US" sz="19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6EAA3A-4A7C-4BC9-429E-0D083C41E972}"/>
              </a:ext>
            </a:extLst>
          </p:cNvPr>
          <p:cNvSpPr txBox="1"/>
          <p:nvPr/>
        </p:nvSpPr>
        <p:spPr>
          <a:xfrm>
            <a:off x="1143000" y="5118100"/>
            <a:ext cx="6172200" cy="2923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</a:t>
            </a:r>
            <a:r>
              <a:rPr lang="ko-KR" altLang="en-US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기계가 멈췄어요 </a:t>
            </a:r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= The machine stopped</a:t>
            </a:r>
            <a:endParaRPr lang="ko-KR" altLang="en-US" sz="19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D58AF3-0BD6-7275-C3B6-FE500031A22D}"/>
              </a:ext>
            </a:extLst>
          </p:cNvPr>
          <p:cNvSpPr txBox="1"/>
          <p:nvPr/>
        </p:nvSpPr>
        <p:spPr>
          <a:xfrm>
            <a:off x="1143000" y="5689600"/>
            <a:ext cx="6172200" cy="2923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</a:t>
            </a:r>
            <a:r>
              <a:rPr lang="ko-KR" altLang="en-US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주문에서 하나가 빠졌어요 </a:t>
            </a:r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= One item is missing</a:t>
            </a:r>
            <a:endParaRPr lang="ko-KR" altLang="en-US" sz="19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A9E24A-AE10-8BE5-1EF6-65E41738DB9F}"/>
              </a:ext>
            </a:extLst>
          </p:cNvPr>
          <p:cNvSpPr txBox="1"/>
          <p:nvPr/>
        </p:nvSpPr>
        <p:spPr>
          <a:xfrm>
            <a:off x="1066800" y="7670800"/>
            <a:ext cx="62992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100">
                <a:solidFill>
                  <a:srgbClr val="6A7061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Korean Workplace Problem Report Phrases for Foreign Workers</a:t>
            </a:r>
            <a:endParaRPr lang="ko-KR" altLang="en-US" sz="1100">
              <a:solidFill>
                <a:srgbClr val="6A7061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4011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A05C88E-4F05-6A9B-072D-09AA4865349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6F16BA72-9A0E-33A1-A54E-523BCF0ADDA4}"/>
              </a:ext>
            </a:extLst>
          </p:cNvPr>
          <p:cNvSpPr/>
          <p:nvPr/>
        </p:nvSpPr>
        <p:spPr>
          <a:xfrm>
            <a:off x="685800" y="685800"/>
            <a:ext cx="7289800" cy="7543800"/>
          </a:xfrm>
          <a:prstGeom prst="rect">
            <a:avLst/>
          </a:prstGeom>
          <a:solidFill>
            <a:srgbClr val="F8FDFF">
              <a:alpha val="92000"/>
            </a:srgbClr>
          </a:solidFill>
          <a:ln w="13970" cap="flat" cmpd="sng" algn="ctr">
            <a:solidFill>
              <a:srgbClr val="D9E4D8">
                <a:alpha val="88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3A31B6F-332D-1E90-AF33-5223EFB0DB52}"/>
              </a:ext>
            </a:extLst>
          </p:cNvPr>
          <p:cNvSpPr/>
          <p:nvPr/>
        </p:nvSpPr>
        <p:spPr>
          <a:xfrm>
            <a:off x="1066800" y="1066800"/>
            <a:ext cx="1473200" cy="431800"/>
          </a:xfrm>
          <a:prstGeom prst="roundRect">
            <a:avLst/>
          </a:prstGeom>
          <a:solidFill>
            <a:srgbClr val="464E21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BSkorean</a:t>
            </a:r>
            <a:endParaRPr lang="ko-KR" altLang="en-US" sz="1300" b="1">
              <a:solidFill>
                <a:srgbClr val="FFFFF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52059417-D968-EB2D-5831-B4DD0ED57500}"/>
              </a:ext>
            </a:extLst>
          </p:cNvPr>
          <p:cNvSpPr/>
          <p:nvPr/>
        </p:nvSpPr>
        <p:spPr>
          <a:xfrm>
            <a:off x="2743200" y="1066800"/>
            <a:ext cx="2159000" cy="4318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Words</a:t>
            </a:r>
            <a:endParaRPr lang="ko-KR" altLang="en-US" sz="1300" b="1">
              <a:solidFill>
                <a:srgbClr val="FFFFF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60421E-98AA-7BA9-EED5-B17F653BA4A7}"/>
              </a:ext>
            </a:extLst>
          </p:cNvPr>
          <p:cNvSpPr txBox="1"/>
          <p:nvPr/>
        </p:nvSpPr>
        <p:spPr>
          <a:xfrm>
            <a:off x="1066800" y="1854200"/>
            <a:ext cx="6248400" cy="52322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3400" b="1">
                <a:solidFill>
                  <a:srgbClr val="22291D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Core Problem Words</a:t>
            </a:r>
            <a:endParaRPr lang="ko-KR" altLang="en-US" sz="3400" b="1">
              <a:solidFill>
                <a:srgbClr val="22291D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2FE75CA-B36C-91A6-63BB-AB25670CB526}"/>
              </a:ext>
            </a:extLst>
          </p:cNvPr>
          <p:cNvSpPr/>
          <p:nvPr/>
        </p:nvSpPr>
        <p:spPr>
          <a:xfrm>
            <a:off x="1066800" y="3200400"/>
            <a:ext cx="1625600" cy="4064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불량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1AAE5510-35B4-C287-028C-CE1AD9874DC5}"/>
              </a:ext>
            </a:extLst>
          </p:cNvPr>
          <p:cNvSpPr/>
          <p:nvPr/>
        </p:nvSpPr>
        <p:spPr>
          <a:xfrm>
            <a:off x="2844800" y="3200400"/>
            <a:ext cx="1625600" cy="4064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고객 항의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B4D3977F-91AB-5571-1AF9-D50DDA2AD843}"/>
              </a:ext>
            </a:extLst>
          </p:cNvPr>
          <p:cNvSpPr/>
          <p:nvPr/>
        </p:nvSpPr>
        <p:spPr>
          <a:xfrm>
            <a:off x="4622800" y="3200400"/>
            <a:ext cx="1625600" cy="4064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조치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DD56E3-4D80-CD5D-FACE-47BE0BD0130A}"/>
              </a:ext>
            </a:extLst>
          </p:cNvPr>
          <p:cNvSpPr txBox="1"/>
          <p:nvPr/>
        </p:nvSpPr>
        <p:spPr>
          <a:xfrm>
            <a:off x="1143000" y="4546600"/>
            <a:ext cx="6172200" cy="2923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</a:t>
            </a:r>
            <a:r>
              <a:rPr lang="ko-KR" altLang="en-US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고장 </a:t>
            </a:r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= breakdown</a:t>
            </a:r>
            <a:endParaRPr lang="ko-KR" altLang="en-US" sz="19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BF8EDB-848C-AD5D-92FB-44985BA7368E}"/>
              </a:ext>
            </a:extLst>
          </p:cNvPr>
          <p:cNvSpPr txBox="1"/>
          <p:nvPr/>
        </p:nvSpPr>
        <p:spPr>
          <a:xfrm>
            <a:off x="1143000" y="5118100"/>
            <a:ext cx="6172200" cy="2923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</a:t>
            </a:r>
            <a:r>
              <a:rPr lang="ko-KR" altLang="en-US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지연 </a:t>
            </a:r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= delay</a:t>
            </a:r>
            <a:endParaRPr lang="ko-KR" altLang="en-US" sz="19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C3CA7D-867D-D40D-BE61-D6FE97A6216E}"/>
              </a:ext>
            </a:extLst>
          </p:cNvPr>
          <p:cNvSpPr txBox="1"/>
          <p:nvPr/>
        </p:nvSpPr>
        <p:spPr>
          <a:xfrm>
            <a:off x="1143000" y="5689600"/>
            <a:ext cx="6172200" cy="2923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</a:t>
            </a:r>
            <a:r>
              <a:rPr lang="ko-KR" altLang="en-US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누락 </a:t>
            </a:r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= missing item</a:t>
            </a:r>
            <a:endParaRPr lang="ko-KR" altLang="en-US" sz="19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2603FC-61F0-652D-1B65-9ADEAAF04548}"/>
              </a:ext>
            </a:extLst>
          </p:cNvPr>
          <p:cNvSpPr txBox="1"/>
          <p:nvPr/>
        </p:nvSpPr>
        <p:spPr>
          <a:xfrm>
            <a:off x="1143000" y="6261100"/>
            <a:ext cx="6172200" cy="2923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</a:t>
            </a:r>
            <a:r>
              <a:rPr lang="ko-KR" altLang="en-US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불량 </a:t>
            </a:r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= defect</a:t>
            </a:r>
            <a:endParaRPr lang="ko-KR" altLang="en-US" sz="19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F3BC7B-4CFF-3E4F-C8C7-11D03C757636}"/>
              </a:ext>
            </a:extLst>
          </p:cNvPr>
          <p:cNvSpPr txBox="1"/>
          <p:nvPr/>
        </p:nvSpPr>
        <p:spPr>
          <a:xfrm>
            <a:off x="1143000" y="6832600"/>
            <a:ext cx="6172200" cy="2923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</a:t>
            </a:r>
            <a:r>
              <a:rPr lang="ko-KR" altLang="en-US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보고 </a:t>
            </a:r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= report</a:t>
            </a:r>
            <a:endParaRPr lang="ko-KR" altLang="en-US" sz="19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B0186E-EA72-08B8-7D53-4D27CCC2E953}"/>
              </a:ext>
            </a:extLst>
          </p:cNvPr>
          <p:cNvSpPr txBox="1"/>
          <p:nvPr/>
        </p:nvSpPr>
        <p:spPr>
          <a:xfrm>
            <a:off x="1066800" y="7670800"/>
            <a:ext cx="62992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100">
                <a:solidFill>
                  <a:srgbClr val="6A7061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Korean Workplace Problem Report Phrases for Foreign Workers</a:t>
            </a:r>
            <a:endParaRPr lang="ko-KR" altLang="en-US" sz="1100">
              <a:solidFill>
                <a:srgbClr val="6A7061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927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3127DDD-8EAB-56BA-0083-D539E7E4FE9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D9A49C7-ACB5-C66F-7C6D-FC703C634911}"/>
              </a:ext>
            </a:extLst>
          </p:cNvPr>
          <p:cNvSpPr/>
          <p:nvPr/>
        </p:nvSpPr>
        <p:spPr>
          <a:xfrm>
            <a:off x="685800" y="685800"/>
            <a:ext cx="7289800" cy="7543800"/>
          </a:xfrm>
          <a:prstGeom prst="rect">
            <a:avLst/>
          </a:prstGeom>
          <a:solidFill>
            <a:srgbClr val="F8FDFF">
              <a:alpha val="92000"/>
            </a:srgbClr>
          </a:solidFill>
          <a:ln w="13970" cap="flat" cmpd="sng" algn="ctr">
            <a:solidFill>
              <a:srgbClr val="D9E4D8">
                <a:alpha val="88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BB3D09F7-70CB-7762-38E7-F4E00F6E4402}"/>
              </a:ext>
            </a:extLst>
          </p:cNvPr>
          <p:cNvSpPr/>
          <p:nvPr/>
        </p:nvSpPr>
        <p:spPr>
          <a:xfrm>
            <a:off x="1066800" y="1066800"/>
            <a:ext cx="1473200" cy="431800"/>
          </a:xfrm>
          <a:prstGeom prst="roundRect">
            <a:avLst/>
          </a:prstGeom>
          <a:solidFill>
            <a:srgbClr val="464E21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BSkorean</a:t>
            </a:r>
            <a:endParaRPr lang="ko-KR" altLang="en-US" sz="1300" b="1">
              <a:solidFill>
                <a:srgbClr val="FFFFF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DE846665-6DA7-E15B-C387-46D6BE7149A3}"/>
              </a:ext>
            </a:extLst>
          </p:cNvPr>
          <p:cNvSpPr/>
          <p:nvPr/>
        </p:nvSpPr>
        <p:spPr>
          <a:xfrm>
            <a:off x="2743200" y="1066800"/>
            <a:ext cx="2159000" cy="4318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Formula</a:t>
            </a:r>
            <a:endParaRPr lang="ko-KR" altLang="en-US" sz="1300" b="1">
              <a:solidFill>
                <a:srgbClr val="FFFFF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0F03EA-FFDE-EA66-7784-6BCE8D770A61}"/>
              </a:ext>
            </a:extLst>
          </p:cNvPr>
          <p:cNvSpPr txBox="1"/>
          <p:nvPr/>
        </p:nvSpPr>
        <p:spPr>
          <a:xfrm>
            <a:off x="1066800" y="1854200"/>
            <a:ext cx="6248400" cy="52322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3400" b="1">
                <a:solidFill>
                  <a:srgbClr val="22291D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Report in 3 Parts</a:t>
            </a:r>
            <a:endParaRPr lang="ko-KR" altLang="en-US" sz="3400" b="1">
              <a:solidFill>
                <a:srgbClr val="22291D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C3C45B11-7C51-144F-12E5-16F380B33B11}"/>
              </a:ext>
            </a:extLst>
          </p:cNvPr>
          <p:cNvSpPr/>
          <p:nvPr/>
        </p:nvSpPr>
        <p:spPr>
          <a:xfrm>
            <a:off x="1066800" y="3200400"/>
            <a:ext cx="1625600" cy="4064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무엇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167975B2-8C9B-DBE8-C071-38F26A75DDA4}"/>
              </a:ext>
            </a:extLst>
          </p:cNvPr>
          <p:cNvSpPr/>
          <p:nvPr/>
        </p:nvSpPr>
        <p:spPr>
          <a:xfrm>
            <a:off x="2844800" y="3200400"/>
            <a:ext cx="1625600" cy="4064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어디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8646D9AC-C107-0B51-2BB6-A05CE730D6E9}"/>
              </a:ext>
            </a:extLst>
          </p:cNvPr>
          <p:cNvSpPr/>
          <p:nvPr/>
        </p:nvSpPr>
        <p:spPr>
          <a:xfrm>
            <a:off x="4622800" y="3200400"/>
            <a:ext cx="1625600" cy="4064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도움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46DDEC-9ADB-8275-01A7-1F1D54959E9D}"/>
              </a:ext>
            </a:extLst>
          </p:cNvPr>
          <p:cNvSpPr txBox="1"/>
          <p:nvPr/>
        </p:nvSpPr>
        <p:spPr>
          <a:xfrm>
            <a:off x="1143000" y="4546600"/>
            <a:ext cx="6172200" cy="2923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- 1. </a:t>
            </a:r>
            <a:r>
              <a:rPr lang="ko-KR" altLang="en-US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문제</a:t>
            </a:r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: </a:t>
            </a:r>
            <a:r>
              <a:rPr lang="ko-KR" altLang="en-US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문제가 생겼어요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1708FF-3C3E-32B5-322A-8A70526E471A}"/>
              </a:ext>
            </a:extLst>
          </p:cNvPr>
          <p:cNvSpPr txBox="1"/>
          <p:nvPr/>
        </p:nvSpPr>
        <p:spPr>
          <a:xfrm>
            <a:off x="1143000" y="5118100"/>
            <a:ext cx="6172200" cy="2923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- 2. </a:t>
            </a:r>
            <a:r>
              <a:rPr lang="ko-KR" altLang="en-US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위치</a:t>
            </a:r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: </a:t>
            </a:r>
            <a:r>
              <a:rPr lang="ko-KR" altLang="en-US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포장 라인에서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F5063D-84DA-7673-31E6-CA1F8D1223F9}"/>
              </a:ext>
            </a:extLst>
          </p:cNvPr>
          <p:cNvSpPr txBox="1"/>
          <p:nvPr/>
        </p:nvSpPr>
        <p:spPr>
          <a:xfrm>
            <a:off x="1143000" y="5689600"/>
            <a:ext cx="6172200" cy="2923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- 3. </a:t>
            </a:r>
            <a:r>
              <a:rPr lang="ko-KR" altLang="en-US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요청</a:t>
            </a:r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: </a:t>
            </a:r>
            <a:r>
              <a:rPr lang="ko-KR" altLang="en-US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확인해 주세요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2F8326-181A-D30C-3086-22A57919B4F9}"/>
              </a:ext>
            </a:extLst>
          </p:cNvPr>
          <p:cNvSpPr txBox="1"/>
          <p:nvPr/>
        </p:nvSpPr>
        <p:spPr>
          <a:xfrm>
            <a:off x="1143000" y="6261100"/>
            <a:ext cx="6172200" cy="2923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Keep the report short and clear</a:t>
            </a:r>
            <a:endParaRPr lang="ko-KR" altLang="en-US" sz="19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2A9EDE-2C2E-4F60-1E46-09F975EB7605}"/>
              </a:ext>
            </a:extLst>
          </p:cNvPr>
          <p:cNvSpPr txBox="1"/>
          <p:nvPr/>
        </p:nvSpPr>
        <p:spPr>
          <a:xfrm>
            <a:off x="1066800" y="7670800"/>
            <a:ext cx="62992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100">
                <a:solidFill>
                  <a:srgbClr val="6A7061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Korean Workplace Problem Report Phrases for Foreign Workers</a:t>
            </a:r>
            <a:endParaRPr lang="ko-KR" altLang="en-US" sz="1100">
              <a:solidFill>
                <a:srgbClr val="6A7061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5958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5D9E82F-3203-D9D4-A9C6-52DF83EF013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D318A06A-134B-602A-05A2-C55F55D82886}"/>
              </a:ext>
            </a:extLst>
          </p:cNvPr>
          <p:cNvSpPr/>
          <p:nvPr/>
        </p:nvSpPr>
        <p:spPr>
          <a:xfrm>
            <a:off x="685800" y="685800"/>
            <a:ext cx="7289800" cy="7543800"/>
          </a:xfrm>
          <a:prstGeom prst="rect">
            <a:avLst/>
          </a:prstGeom>
          <a:solidFill>
            <a:srgbClr val="F8FDFF">
              <a:alpha val="92000"/>
            </a:srgbClr>
          </a:solidFill>
          <a:ln w="13970" cap="flat" cmpd="sng" algn="ctr">
            <a:solidFill>
              <a:srgbClr val="D9E4D8">
                <a:alpha val="88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6914303A-4F59-CD69-0795-2B10A85AC0AD}"/>
              </a:ext>
            </a:extLst>
          </p:cNvPr>
          <p:cNvSpPr/>
          <p:nvPr/>
        </p:nvSpPr>
        <p:spPr>
          <a:xfrm>
            <a:off x="1066800" y="1066800"/>
            <a:ext cx="1473200" cy="431800"/>
          </a:xfrm>
          <a:prstGeom prst="roundRect">
            <a:avLst/>
          </a:prstGeom>
          <a:solidFill>
            <a:srgbClr val="464E21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BSkorean</a:t>
            </a:r>
            <a:endParaRPr lang="ko-KR" altLang="en-US" sz="1300" b="1">
              <a:solidFill>
                <a:srgbClr val="FFFFF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86554555-A0E7-75E5-4453-624814DB97C2}"/>
              </a:ext>
            </a:extLst>
          </p:cNvPr>
          <p:cNvSpPr/>
          <p:nvPr/>
        </p:nvSpPr>
        <p:spPr>
          <a:xfrm>
            <a:off x="2743200" y="1066800"/>
            <a:ext cx="2159000" cy="4318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Dialogue</a:t>
            </a:r>
            <a:endParaRPr lang="ko-KR" altLang="en-US" sz="1300" b="1">
              <a:solidFill>
                <a:srgbClr val="FFFFF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5FA2B4-807E-8DFB-A891-12FD74984FEA}"/>
              </a:ext>
            </a:extLst>
          </p:cNvPr>
          <p:cNvSpPr txBox="1"/>
          <p:nvPr/>
        </p:nvSpPr>
        <p:spPr>
          <a:xfrm>
            <a:off x="1066800" y="1854200"/>
            <a:ext cx="6248400" cy="52322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3400" b="1">
                <a:solidFill>
                  <a:srgbClr val="22291D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Supervisor Dialogue</a:t>
            </a:r>
            <a:endParaRPr lang="ko-KR" altLang="en-US" sz="3400" b="1">
              <a:solidFill>
                <a:srgbClr val="22291D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BF982F04-DA60-3ED1-F3F0-DBA29A1BDD43}"/>
              </a:ext>
            </a:extLst>
          </p:cNvPr>
          <p:cNvSpPr/>
          <p:nvPr/>
        </p:nvSpPr>
        <p:spPr>
          <a:xfrm>
            <a:off x="1066800" y="3200400"/>
            <a:ext cx="1625600" cy="4064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관리자님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44587B72-4A38-A90D-0181-DEDFB93E8041}"/>
              </a:ext>
            </a:extLst>
          </p:cNvPr>
          <p:cNvSpPr/>
          <p:nvPr/>
        </p:nvSpPr>
        <p:spPr>
          <a:xfrm>
            <a:off x="2844800" y="3200400"/>
            <a:ext cx="1625600" cy="4064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확인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AE6B62B7-CCF9-FC1B-D6D9-AE682D6C2186}"/>
              </a:ext>
            </a:extLst>
          </p:cNvPr>
          <p:cNvSpPr/>
          <p:nvPr/>
        </p:nvSpPr>
        <p:spPr>
          <a:xfrm>
            <a:off x="4622800" y="3200400"/>
            <a:ext cx="1625600" cy="4064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기다리세요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0115FE-ADC6-A145-4448-638D789FBBBD}"/>
              </a:ext>
            </a:extLst>
          </p:cNvPr>
          <p:cNvSpPr txBox="1"/>
          <p:nvPr/>
        </p:nvSpPr>
        <p:spPr>
          <a:xfrm>
            <a:off x="1143000" y="4546600"/>
            <a:ext cx="6172200" cy="2923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Worker: </a:t>
            </a:r>
            <a:r>
              <a:rPr lang="ko-KR" altLang="en-US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관리자님</a:t>
            </a:r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, </a:t>
            </a:r>
            <a:r>
              <a:rPr lang="ko-KR" altLang="en-US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문제가 생겼어요</a:t>
            </a:r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.</a:t>
            </a:r>
            <a:endParaRPr lang="ko-KR" altLang="en-US" sz="19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BB1743-7ED5-1B7E-9250-DF859E0E60BE}"/>
              </a:ext>
            </a:extLst>
          </p:cNvPr>
          <p:cNvSpPr txBox="1"/>
          <p:nvPr/>
        </p:nvSpPr>
        <p:spPr>
          <a:xfrm>
            <a:off x="1143000" y="5118100"/>
            <a:ext cx="6172200" cy="2923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Worker: </a:t>
            </a:r>
            <a:r>
              <a:rPr lang="ko-KR" altLang="en-US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기계가 멈췄어요</a:t>
            </a:r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.</a:t>
            </a:r>
            <a:endParaRPr lang="ko-KR" altLang="en-US" sz="19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A271FC-19D3-1760-F212-25CEBFC593E1}"/>
              </a:ext>
            </a:extLst>
          </p:cNvPr>
          <p:cNvSpPr txBox="1"/>
          <p:nvPr/>
        </p:nvSpPr>
        <p:spPr>
          <a:xfrm>
            <a:off x="1143000" y="5689600"/>
            <a:ext cx="6172200" cy="2923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Supervisor: </a:t>
            </a:r>
            <a:r>
              <a:rPr lang="ko-KR" altLang="en-US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알겠습니다</a:t>
            </a:r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. </a:t>
            </a:r>
            <a:r>
              <a:rPr lang="ko-KR" altLang="en-US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확인할게요</a:t>
            </a:r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.</a:t>
            </a:r>
            <a:endParaRPr lang="ko-KR" altLang="en-US" sz="19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337091-DB21-DB74-9D52-493B019F0B32}"/>
              </a:ext>
            </a:extLst>
          </p:cNvPr>
          <p:cNvSpPr txBox="1"/>
          <p:nvPr/>
        </p:nvSpPr>
        <p:spPr>
          <a:xfrm>
            <a:off x="1143000" y="6261100"/>
            <a:ext cx="6172200" cy="2923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Worker: </a:t>
            </a:r>
            <a:r>
              <a:rPr lang="ko-KR" altLang="en-US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네</a:t>
            </a:r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, </a:t>
            </a:r>
            <a:r>
              <a:rPr lang="ko-KR" altLang="en-US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기다리겠습니다</a:t>
            </a:r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.</a:t>
            </a:r>
            <a:endParaRPr lang="ko-KR" altLang="en-US" sz="19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B6C401-7D9B-793B-3DF9-EB70B6444D89}"/>
              </a:ext>
            </a:extLst>
          </p:cNvPr>
          <p:cNvSpPr txBox="1"/>
          <p:nvPr/>
        </p:nvSpPr>
        <p:spPr>
          <a:xfrm>
            <a:off x="1066800" y="7670800"/>
            <a:ext cx="62992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100">
                <a:solidFill>
                  <a:srgbClr val="6A7061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Korean Workplace Problem Report Phrases for Foreign Workers</a:t>
            </a:r>
            <a:endParaRPr lang="ko-KR" altLang="en-US" sz="1100">
              <a:solidFill>
                <a:srgbClr val="6A7061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178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71B9028-18DD-0D85-6E54-4230E78C361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420FF0BA-60EB-34C2-62B5-38695EC54091}"/>
              </a:ext>
            </a:extLst>
          </p:cNvPr>
          <p:cNvSpPr/>
          <p:nvPr/>
        </p:nvSpPr>
        <p:spPr>
          <a:xfrm>
            <a:off x="685800" y="685800"/>
            <a:ext cx="7289800" cy="7543800"/>
          </a:xfrm>
          <a:prstGeom prst="rect">
            <a:avLst/>
          </a:prstGeom>
          <a:solidFill>
            <a:srgbClr val="F8FDFF">
              <a:alpha val="92000"/>
            </a:srgbClr>
          </a:solidFill>
          <a:ln w="13970" cap="flat" cmpd="sng" algn="ctr">
            <a:solidFill>
              <a:srgbClr val="D9E4D8">
                <a:alpha val="88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678394D2-D50E-B1EB-2323-C47DA8E77AF5}"/>
              </a:ext>
            </a:extLst>
          </p:cNvPr>
          <p:cNvSpPr/>
          <p:nvPr/>
        </p:nvSpPr>
        <p:spPr>
          <a:xfrm>
            <a:off x="1066800" y="1066800"/>
            <a:ext cx="1473200" cy="431800"/>
          </a:xfrm>
          <a:prstGeom prst="roundRect">
            <a:avLst/>
          </a:prstGeom>
          <a:solidFill>
            <a:srgbClr val="464E21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BSkorean</a:t>
            </a:r>
            <a:endParaRPr lang="ko-KR" altLang="en-US" sz="1300" b="1">
              <a:solidFill>
                <a:srgbClr val="FFFFF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C37A2B5-7A2D-6A22-3AA9-28DFE990C578}"/>
              </a:ext>
            </a:extLst>
          </p:cNvPr>
          <p:cNvSpPr/>
          <p:nvPr/>
        </p:nvSpPr>
        <p:spPr>
          <a:xfrm>
            <a:off x="2743200" y="1066800"/>
            <a:ext cx="2159000" cy="4318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Review</a:t>
            </a:r>
            <a:endParaRPr lang="ko-KR" altLang="en-US" sz="1300" b="1">
              <a:solidFill>
                <a:srgbClr val="FFFFF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C18B49-E787-0045-B85E-C0EDACE0809F}"/>
              </a:ext>
            </a:extLst>
          </p:cNvPr>
          <p:cNvSpPr txBox="1"/>
          <p:nvPr/>
        </p:nvSpPr>
        <p:spPr>
          <a:xfrm>
            <a:off x="1066800" y="1854200"/>
            <a:ext cx="6248400" cy="52322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3400" b="1">
                <a:solidFill>
                  <a:srgbClr val="22291D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Practice the Report</a:t>
            </a:r>
            <a:endParaRPr lang="ko-KR" altLang="en-US" sz="3400" b="1">
              <a:solidFill>
                <a:srgbClr val="22291D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5865CF5D-2D01-1847-492A-D2F4AE8F7B11}"/>
              </a:ext>
            </a:extLst>
          </p:cNvPr>
          <p:cNvSpPr/>
          <p:nvPr/>
        </p:nvSpPr>
        <p:spPr>
          <a:xfrm>
            <a:off x="1066800" y="3200400"/>
            <a:ext cx="1625600" cy="4064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다시 확인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B25778B4-05AB-6EAB-4A21-F55473D387C3}"/>
              </a:ext>
            </a:extLst>
          </p:cNvPr>
          <p:cNvSpPr/>
          <p:nvPr/>
        </p:nvSpPr>
        <p:spPr>
          <a:xfrm>
            <a:off x="2844800" y="3200400"/>
            <a:ext cx="1625600" cy="4064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보고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780EE6A0-AC42-D01E-3CC5-B72CCA2CC6ED}"/>
              </a:ext>
            </a:extLst>
          </p:cNvPr>
          <p:cNvSpPr/>
          <p:nvPr/>
        </p:nvSpPr>
        <p:spPr>
          <a:xfrm>
            <a:off x="4622800" y="3200400"/>
            <a:ext cx="1625600" cy="4064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Word Practice</a:t>
            </a:r>
            <a:endParaRPr lang="ko-KR" altLang="en-US" sz="1300" b="1">
              <a:solidFill>
                <a:srgbClr val="FFFFF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9B9E68-21CF-B7B6-8111-A741AC44D0E5}"/>
              </a:ext>
            </a:extLst>
          </p:cNvPr>
          <p:cNvSpPr txBox="1"/>
          <p:nvPr/>
        </p:nvSpPr>
        <p:spPr>
          <a:xfrm>
            <a:off x="1143000" y="4546600"/>
            <a:ext cx="6172200" cy="2923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Start with </a:t>
            </a:r>
            <a:r>
              <a:rPr lang="ko-KR" altLang="en-US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문제가 생겼어요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3A34F1-1C81-DE88-B684-2EE9E2AD9941}"/>
              </a:ext>
            </a:extLst>
          </p:cNvPr>
          <p:cNvSpPr txBox="1"/>
          <p:nvPr/>
        </p:nvSpPr>
        <p:spPr>
          <a:xfrm>
            <a:off x="1143000" y="5118100"/>
            <a:ext cx="6172200" cy="2923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Name the issue: </a:t>
            </a:r>
            <a:r>
              <a:rPr lang="ko-KR" altLang="en-US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고장</a:t>
            </a:r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, </a:t>
            </a:r>
            <a:r>
              <a:rPr lang="ko-KR" altLang="en-US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지연</a:t>
            </a:r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, </a:t>
            </a:r>
            <a:r>
              <a:rPr lang="ko-KR" altLang="en-US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누락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A4CD50-6BDF-97F0-2103-8EDB9E5053B6}"/>
              </a:ext>
            </a:extLst>
          </p:cNvPr>
          <p:cNvSpPr txBox="1"/>
          <p:nvPr/>
        </p:nvSpPr>
        <p:spPr>
          <a:xfrm>
            <a:off x="1143000" y="5689600"/>
            <a:ext cx="6172200" cy="2923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Ask: </a:t>
            </a:r>
            <a:r>
              <a:rPr lang="ko-KR" altLang="en-US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다시 확인해 주세요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3D5EF3-AB09-62C8-906E-3ABECB6438C4}"/>
              </a:ext>
            </a:extLst>
          </p:cNvPr>
          <p:cNvSpPr txBox="1"/>
          <p:nvPr/>
        </p:nvSpPr>
        <p:spPr>
          <a:xfrm>
            <a:off x="1143000" y="6261100"/>
            <a:ext cx="6172200" cy="2923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9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Review in Word Practice</a:t>
            </a:r>
            <a:endParaRPr lang="ko-KR" altLang="en-US" sz="19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DED74A-76AD-28CC-4FA8-34B83709C25D}"/>
              </a:ext>
            </a:extLst>
          </p:cNvPr>
          <p:cNvSpPr txBox="1"/>
          <p:nvPr/>
        </p:nvSpPr>
        <p:spPr>
          <a:xfrm>
            <a:off x="1066800" y="7670800"/>
            <a:ext cx="62992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100">
                <a:solidFill>
                  <a:srgbClr val="6A7061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Korean Workplace Problem Report Phrases for Foreign Workers</a:t>
            </a:r>
            <a:endParaRPr lang="ko-KR" altLang="en-US" sz="1100">
              <a:solidFill>
                <a:srgbClr val="6A7061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8902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사용자 지정</PresentationFormat>
  <Paragraphs>65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맑은 고딕</vt:lpstr>
      <vt:lpstr>Aptos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bsoeok lee</dc:creator>
  <cp:lastModifiedBy>bsoeok lee</cp:lastModifiedBy>
  <cp:revision>1</cp:revision>
  <dcterms:created xsi:type="dcterms:W3CDTF">2026-05-12T01:18:30Z</dcterms:created>
  <dcterms:modified xsi:type="dcterms:W3CDTF">2026-05-12T01:18:30Z</dcterms:modified>
</cp:coreProperties>
</file>